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sldIdLst>
    <p:sldId id="256" r:id="rId3"/>
    <p:sldId id="268" r:id="rId4"/>
    <p:sldId id="266" r:id="rId5"/>
    <p:sldId id="269" r:id="rId6"/>
    <p:sldId id="276" r:id="rId7"/>
    <p:sldId id="277" r:id="rId8"/>
    <p:sldId id="278" r:id="rId9"/>
    <p:sldId id="267" r:id="rId10"/>
    <p:sldId id="284" r:id="rId11"/>
    <p:sldId id="270" r:id="rId12"/>
    <p:sldId id="271" r:id="rId13"/>
    <p:sldId id="272" r:id="rId14"/>
    <p:sldId id="281" r:id="rId15"/>
    <p:sldId id="280" r:id="rId16"/>
    <p:sldId id="279" r:id="rId17"/>
    <p:sldId id="274" r:id="rId18"/>
    <p:sldId id="282" r:id="rId19"/>
    <p:sldId id="273" r:id="rId20"/>
    <p:sldId id="275" r:id="rId21"/>
    <p:sldId id="283" r:id="rId22"/>
    <p:sldId id="265" r:id="rId23"/>
  </p:sldIdLst>
  <p:sldSz cx="12192000" cy="6858000"/>
  <p:notesSz cx="6858000" cy="9144000"/>
  <p:defaultTextStyle>
    <a:defPPr>
      <a:defRPr lang="en-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A66F54-C91B-D44B-85B8-9B642F753B37}" v="3" dt="2025-10-08T12:08:50.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34"/>
    <p:restoredTop sz="94687"/>
  </p:normalViewPr>
  <p:slideViewPr>
    <p:cSldViewPr snapToGrid="0">
      <p:cViewPr varScale="1">
        <p:scale>
          <a:sx n="99" d="100"/>
          <a:sy n="99" d="100"/>
        </p:scale>
        <p:origin x="688"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Hwang" userId="d830e96d9fd0606d" providerId="LiveId" clId="{E7DE3AA9-D2FC-5DC2-A17D-328A84534661}"/>
    <pc:docChg chg="custSel modSld sldOrd">
      <pc:chgData name="George Hwang" userId="d830e96d9fd0606d" providerId="LiveId" clId="{E7DE3AA9-D2FC-5DC2-A17D-328A84534661}" dt="2025-10-08T13:06:43.065" v="275" actId="20577"/>
      <pc:docMkLst>
        <pc:docMk/>
      </pc:docMkLst>
      <pc:sldChg chg="modSp mod">
        <pc:chgData name="George Hwang" userId="d830e96d9fd0606d" providerId="LiveId" clId="{E7DE3AA9-D2FC-5DC2-A17D-328A84534661}" dt="2025-10-08T13:06:43.065" v="275" actId="20577"/>
        <pc:sldMkLst>
          <pc:docMk/>
          <pc:sldMk cId="1462473675" sldId="256"/>
        </pc:sldMkLst>
        <pc:spChg chg="mod">
          <ac:chgData name="George Hwang" userId="d830e96d9fd0606d" providerId="LiveId" clId="{E7DE3AA9-D2FC-5DC2-A17D-328A84534661}" dt="2025-10-08T13:06:43.065" v="275" actId="20577"/>
          <ac:spMkLst>
            <pc:docMk/>
            <pc:sldMk cId="1462473675" sldId="256"/>
            <ac:spMk id="3" creationId="{80037CA4-7E25-98A1-D923-596F8F2EB497}"/>
          </ac:spMkLst>
        </pc:spChg>
      </pc:sldChg>
      <pc:sldChg chg="modSp mod">
        <pc:chgData name="George Hwang" userId="d830e96d9fd0606d" providerId="LiveId" clId="{E7DE3AA9-D2FC-5DC2-A17D-328A84534661}" dt="2025-10-08T13:00:29.613" v="109" actId="14100"/>
        <pc:sldMkLst>
          <pc:docMk/>
          <pc:sldMk cId="4241838611" sldId="266"/>
        </pc:sldMkLst>
        <pc:spChg chg="mod">
          <ac:chgData name="George Hwang" userId="d830e96d9fd0606d" providerId="LiveId" clId="{E7DE3AA9-D2FC-5DC2-A17D-328A84534661}" dt="2025-10-08T13:00:29.613" v="109" actId="14100"/>
          <ac:spMkLst>
            <pc:docMk/>
            <pc:sldMk cId="4241838611" sldId="266"/>
            <ac:spMk id="2" creationId="{2B56E397-6334-358D-CD3E-B02C1C4ABA49}"/>
          </ac:spMkLst>
        </pc:spChg>
        <pc:spChg chg="mod">
          <ac:chgData name="George Hwang" userId="d830e96d9fd0606d" providerId="LiveId" clId="{E7DE3AA9-D2FC-5DC2-A17D-328A84534661}" dt="2025-10-08T12:59:59.875" v="108" actId="14100"/>
          <ac:spMkLst>
            <pc:docMk/>
            <pc:sldMk cId="4241838611" sldId="266"/>
            <ac:spMk id="4" creationId="{1C7CE367-8C64-ABB0-47BF-13B3971DB0A8}"/>
          </ac:spMkLst>
        </pc:spChg>
      </pc:sldChg>
      <pc:sldChg chg="delSp modSp mod">
        <pc:chgData name="George Hwang" userId="d830e96d9fd0606d" providerId="LiveId" clId="{E7DE3AA9-D2FC-5DC2-A17D-328A84534661}" dt="2025-10-08T13:05:23.656" v="252" actId="20577"/>
        <pc:sldMkLst>
          <pc:docMk/>
          <pc:sldMk cId="496004823" sldId="268"/>
        </pc:sldMkLst>
        <pc:spChg chg="mod">
          <ac:chgData name="George Hwang" userId="d830e96d9fd0606d" providerId="LiveId" clId="{E7DE3AA9-D2FC-5DC2-A17D-328A84534661}" dt="2025-10-08T13:05:23.656" v="252" actId="20577"/>
          <ac:spMkLst>
            <pc:docMk/>
            <pc:sldMk cId="496004823" sldId="268"/>
            <ac:spMk id="2" creationId="{0E239E77-CDAE-E5C1-6306-138C6326EAB0}"/>
          </ac:spMkLst>
        </pc:spChg>
        <pc:spChg chg="del">
          <ac:chgData name="George Hwang" userId="d830e96d9fd0606d" providerId="LiveId" clId="{E7DE3AA9-D2FC-5DC2-A17D-328A84534661}" dt="2025-10-08T12:59:26.838" v="105" actId="21"/>
          <ac:spMkLst>
            <pc:docMk/>
            <pc:sldMk cId="496004823" sldId="268"/>
            <ac:spMk id="4" creationId="{075B3E21-F7D5-F2EC-AEA7-254B51C868DE}"/>
          </ac:spMkLst>
        </pc:spChg>
      </pc:sldChg>
      <pc:sldChg chg="modSp mod">
        <pc:chgData name="George Hwang" userId="d830e96d9fd0606d" providerId="LiveId" clId="{E7DE3AA9-D2FC-5DC2-A17D-328A84534661}" dt="2025-10-08T13:00:57.867" v="113" actId="20577"/>
        <pc:sldMkLst>
          <pc:docMk/>
          <pc:sldMk cId="250940022" sldId="270"/>
        </pc:sldMkLst>
        <pc:spChg chg="mod">
          <ac:chgData name="George Hwang" userId="d830e96d9fd0606d" providerId="LiveId" clId="{E7DE3AA9-D2FC-5DC2-A17D-328A84534661}" dt="2025-10-08T13:00:57.867" v="113" actId="20577"/>
          <ac:spMkLst>
            <pc:docMk/>
            <pc:sldMk cId="250940022" sldId="270"/>
            <ac:spMk id="4" creationId="{EDCE0015-9F69-FAC2-EB07-D3E90BD81808}"/>
          </ac:spMkLst>
        </pc:spChg>
      </pc:sldChg>
      <pc:sldChg chg="modSp mod">
        <pc:chgData name="George Hwang" userId="d830e96d9fd0606d" providerId="LiveId" clId="{E7DE3AA9-D2FC-5DC2-A17D-328A84534661}" dt="2025-10-08T13:01:07.063" v="117" actId="20577"/>
        <pc:sldMkLst>
          <pc:docMk/>
          <pc:sldMk cId="629617109" sldId="271"/>
        </pc:sldMkLst>
        <pc:spChg chg="mod">
          <ac:chgData name="George Hwang" userId="d830e96d9fd0606d" providerId="LiveId" clId="{E7DE3AA9-D2FC-5DC2-A17D-328A84534661}" dt="2025-10-08T13:01:07.063" v="117" actId="20577"/>
          <ac:spMkLst>
            <pc:docMk/>
            <pc:sldMk cId="629617109" sldId="271"/>
            <ac:spMk id="4" creationId="{72CD1E61-C3A9-2B00-2467-D77BC99751A0}"/>
          </ac:spMkLst>
        </pc:spChg>
      </pc:sldChg>
      <pc:sldChg chg="modSp mod">
        <pc:chgData name="George Hwang" userId="d830e96d9fd0606d" providerId="LiveId" clId="{E7DE3AA9-D2FC-5DC2-A17D-328A84534661}" dt="2025-10-08T13:01:16.193" v="121" actId="20577"/>
        <pc:sldMkLst>
          <pc:docMk/>
          <pc:sldMk cId="3704474729" sldId="272"/>
        </pc:sldMkLst>
        <pc:spChg chg="mod">
          <ac:chgData name="George Hwang" userId="d830e96d9fd0606d" providerId="LiveId" clId="{E7DE3AA9-D2FC-5DC2-A17D-328A84534661}" dt="2025-10-08T13:01:16.193" v="121" actId="20577"/>
          <ac:spMkLst>
            <pc:docMk/>
            <pc:sldMk cId="3704474729" sldId="272"/>
            <ac:spMk id="4" creationId="{EA488F10-C378-E9B9-BC7B-BB1138756342}"/>
          </ac:spMkLst>
        </pc:spChg>
      </pc:sldChg>
      <pc:sldChg chg="ord">
        <pc:chgData name="George Hwang" userId="d830e96d9fd0606d" providerId="LiveId" clId="{E7DE3AA9-D2FC-5DC2-A17D-328A84534661}" dt="2025-10-08T13:01:59.702" v="122" actId="20578"/>
        <pc:sldMkLst>
          <pc:docMk/>
          <pc:sldMk cId="1917198667" sldId="275"/>
        </pc:sldMkLst>
      </pc:sldChg>
      <pc:sldChg chg="modSp mod">
        <pc:chgData name="George Hwang" userId="d830e96d9fd0606d" providerId="LiveId" clId="{E7DE3AA9-D2FC-5DC2-A17D-328A84534661}" dt="2025-10-08T13:03:03.444" v="123" actId="207"/>
        <pc:sldMkLst>
          <pc:docMk/>
          <pc:sldMk cId="654834382" sldId="276"/>
        </pc:sldMkLst>
        <pc:spChg chg="mod">
          <ac:chgData name="George Hwang" userId="d830e96d9fd0606d" providerId="LiveId" clId="{E7DE3AA9-D2FC-5DC2-A17D-328A84534661}" dt="2025-10-08T13:03:03.444" v="123" actId="207"/>
          <ac:spMkLst>
            <pc:docMk/>
            <pc:sldMk cId="654834382" sldId="276"/>
            <ac:spMk id="3" creationId="{3F049CAA-7885-D57F-AF5E-2DCB5A63F0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F6354-0FE6-864A-BFE2-4EE72BF01BC0}" type="datetimeFigureOut">
              <a:rPr lang="en-HR" smtClean="0"/>
              <a:t>10/8/25</a:t>
            </a:fld>
            <a:endParaRPr lang="en-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9941A-A774-594C-8708-F216A2923EAA}" type="slidenum">
              <a:rPr lang="en-HR" smtClean="0"/>
              <a:t>‹#›</a:t>
            </a:fld>
            <a:endParaRPr lang="en-HR"/>
          </a:p>
        </p:txBody>
      </p:sp>
    </p:spTree>
    <p:extLst>
      <p:ext uri="{BB962C8B-B14F-4D97-AF65-F5344CB8AC3E}">
        <p14:creationId xmlns:p14="http://schemas.microsoft.com/office/powerpoint/2010/main" val="18900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3056-10D5-5E1E-C42F-21B9C6ED4E45}"/>
              </a:ext>
            </a:extLst>
          </p:cNvPr>
          <p:cNvSpPr>
            <a:spLocks noGrp="1"/>
          </p:cNvSpPr>
          <p:nvPr>
            <p:ph type="ctrTitle"/>
          </p:nvPr>
        </p:nvSpPr>
        <p:spPr>
          <a:xfrm>
            <a:off x="5641674" y="1177605"/>
            <a:ext cx="6021239" cy="2462741"/>
          </a:xfrm>
        </p:spPr>
        <p:txBody>
          <a:bodyPr anchor="b"/>
          <a:lstStyle>
            <a:lvl1pPr algn="ctr">
              <a:defRPr sz="6000" baseline="0">
                <a:solidFill>
                  <a:srgbClr val="1F3167"/>
                </a:solidFill>
                <a:latin typeface="Avenir" panose="02000503020000020003" pitchFamily="2" charset="0"/>
              </a:defRPr>
            </a:lvl1pPr>
          </a:lstStyle>
          <a:p>
            <a:r>
              <a:rPr lang="en-GB" dirty="0"/>
              <a:t>Click to edit Master title style</a:t>
            </a:r>
            <a:endParaRPr lang="en-HR" dirty="0"/>
          </a:p>
        </p:txBody>
      </p:sp>
      <p:sp>
        <p:nvSpPr>
          <p:cNvPr id="3" name="Subtitle 2">
            <a:extLst>
              <a:ext uri="{FF2B5EF4-FFF2-40B4-BE49-F238E27FC236}">
                <a16:creationId xmlns:a16="http://schemas.microsoft.com/office/drawing/2014/main" id="{AED3D013-0BBE-E87B-615F-494E5B5CD873}"/>
              </a:ext>
            </a:extLst>
          </p:cNvPr>
          <p:cNvSpPr>
            <a:spLocks noGrp="1"/>
          </p:cNvSpPr>
          <p:nvPr>
            <p:ph type="subTitle" idx="1"/>
          </p:nvPr>
        </p:nvSpPr>
        <p:spPr>
          <a:xfrm>
            <a:off x="5641674" y="3847381"/>
            <a:ext cx="6021239" cy="1707871"/>
          </a:xfrm>
        </p:spPr>
        <p:txBody>
          <a:bodyPr/>
          <a:lstStyle>
            <a:lvl1pPr marL="0" indent="0" algn="ctr">
              <a:buNone/>
              <a:defRPr sz="2400" baseline="0">
                <a:solidFill>
                  <a:srgbClr val="1F3167"/>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HR" dirty="0"/>
          </a:p>
        </p:txBody>
      </p:sp>
    </p:spTree>
    <p:extLst>
      <p:ext uri="{BB962C8B-B14F-4D97-AF65-F5344CB8AC3E}">
        <p14:creationId xmlns:p14="http://schemas.microsoft.com/office/powerpoint/2010/main" val="94871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1AD5A9-BCFE-E426-73F2-6DE9F46283C3}"/>
              </a:ext>
            </a:extLst>
          </p:cNvPr>
          <p:cNvSpPr>
            <a:spLocks noGrp="1"/>
          </p:cNvSpPr>
          <p:nvPr>
            <p:ph idx="1"/>
          </p:nvPr>
        </p:nvSpPr>
        <p:spPr>
          <a:xfrm>
            <a:off x="646288" y="2922905"/>
            <a:ext cx="10899423" cy="3416935"/>
          </a:xfrm>
        </p:spPr>
        <p:txBody>
          <a:bodyPr>
            <a:normAutofit/>
          </a:bodyPr>
          <a:lstStyle>
            <a:lvl1pPr marL="0" indent="0">
              <a:buFontTx/>
              <a:buNone/>
              <a:defRPr sz="1600" baseline="0">
                <a:solidFill>
                  <a:srgbClr val="1F3167"/>
                </a:solidFill>
                <a:latin typeface="Avenir" panose="02000503020000020003" pitchFamily="2" charset="0"/>
              </a:defRPr>
            </a:lvl1pPr>
            <a:lvl2pPr marL="457200" indent="0">
              <a:buFontTx/>
              <a:buNone/>
              <a:defRPr sz="1600" baseline="0">
                <a:solidFill>
                  <a:schemeClr val="tx2">
                    <a:lumMod val="75000"/>
                  </a:schemeClr>
                </a:solidFill>
                <a:latin typeface="Avenir" panose="02000503020000020003" pitchFamily="2" charset="0"/>
              </a:defRPr>
            </a:lvl2pPr>
            <a:lvl3pPr marL="914400" indent="0">
              <a:buFontTx/>
              <a:buNone/>
              <a:defRPr sz="1600" baseline="0">
                <a:solidFill>
                  <a:schemeClr val="tx2">
                    <a:lumMod val="75000"/>
                  </a:schemeClr>
                </a:solidFill>
                <a:latin typeface="Avenir" panose="02000503020000020003" pitchFamily="2" charset="0"/>
              </a:defRPr>
            </a:lvl3pPr>
            <a:lvl4pPr marL="1371600" indent="0">
              <a:buFontTx/>
              <a:buNone/>
              <a:defRPr sz="1600" baseline="0">
                <a:solidFill>
                  <a:schemeClr val="tx2">
                    <a:lumMod val="75000"/>
                  </a:schemeClr>
                </a:solidFill>
                <a:latin typeface="Avenir" panose="02000503020000020003" pitchFamily="2" charset="0"/>
              </a:defRPr>
            </a:lvl4pPr>
            <a:lvl5pPr marL="1828800" indent="0">
              <a:buFontTx/>
              <a:buNone/>
              <a:defRPr sz="1600" baseline="0">
                <a:solidFill>
                  <a:schemeClr val="tx2">
                    <a:lumMod val="75000"/>
                  </a:schemeClr>
                </a:solidFill>
                <a:latin typeface="Avenir" panose="02000503020000020003" pitchFamily="2" charset="0"/>
              </a:defRPr>
            </a:lvl5pPr>
          </a:lstStyle>
          <a:p>
            <a:pPr lvl="0"/>
            <a:r>
              <a:rPr lang="en-GB" dirty="0"/>
              <a:t>Click to edit Master text styles</a:t>
            </a:r>
          </a:p>
        </p:txBody>
      </p:sp>
      <p:sp>
        <p:nvSpPr>
          <p:cNvPr id="7" name="Title 6">
            <a:extLst>
              <a:ext uri="{FF2B5EF4-FFF2-40B4-BE49-F238E27FC236}">
                <a16:creationId xmlns:a16="http://schemas.microsoft.com/office/drawing/2014/main" id="{1C10A031-D5DF-3FAA-AA23-19BF3D31BF35}"/>
              </a:ext>
            </a:extLst>
          </p:cNvPr>
          <p:cNvSpPr>
            <a:spLocks noGrp="1"/>
          </p:cNvSpPr>
          <p:nvPr>
            <p:ph type="title"/>
          </p:nvPr>
        </p:nvSpPr>
        <p:spPr>
          <a:xfrm>
            <a:off x="646288" y="1462405"/>
            <a:ext cx="10899423" cy="1325563"/>
          </a:xfrm>
        </p:spPr>
        <p:txBody>
          <a:bodyPr>
            <a:normAutofit/>
          </a:bodyPr>
          <a:lstStyle>
            <a:lvl1pPr>
              <a:defRPr sz="3300" b="1" i="0" baseline="0">
                <a:solidFill>
                  <a:srgbClr val="1F3167"/>
                </a:solidFill>
                <a:latin typeface="Avenir" panose="02000503020000020003" pitchFamily="2" charset="0"/>
              </a:defRPr>
            </a:lvl1pPr>
          </a:lstStyle>
          <a:p>
            <a:r>
              <a:rPr lang="en-GB" dirty="0"/>
              <a:t>Click to edit Master title style</a:t>
            </a:r>
            <a:endParaRPr lang="en-HR" dirty="0"/>
          </a:p>
        </p:txBody>
      </p:sp>
      <p:sp>
        <p:nvSpPr>
          <p:cNvPr id="10" name="Slide Number Placeholder 9">
            <a:extLst>
              <a:ext uri="{FF2B5EF4-FFF2-40B4-BE49-F238E27FC236}">
                <a16:creationId xmlns:a16="http://schemas.microsoft.com/office/drawing/2014/main" id="{5B5AF597-5507-076F-124E-EE07826EC3F1}"/>
              </a:ext>
            </a:extLst>
          </p:cNvPr>
          <p:cNvSpPr>
            <a:spLocks noGrp="1"/>
          </p:cNvSpPr>
          <p:nvPr>
            <p:ph type="sldNum" sz="quarter" idx="12"/>
          </p:nvPr>
        </p:nvSpPr>
        <p:spPr>
          <a:xfrm>
            <a:off x="8802511" y="6356350"/>
            <a:ext cx="2743200" cy="365125"/>
          </a:xfrm>
        </p:spPr>
        <p:txBody>
          <a:bodyPr/>
          <a:lstStyle/>
          <a:p>
            <a:endParaRPr lang="en-HR" dirty="0"/>
          </a:p>
        </p:txBody>
      </p:sp>
    </p:spTree>
    <p:extLst>
      <p:ext uri="{BB962C8B-B14F-4D97-AF65-F5344CB8AC3E}">
        <p14:creationId xmlns:p14="http://schemas.microsoft.com/office/powerpoint/2010/main" val="7586716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7ED60-3825-A008-1E40-808DD455C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HR"/>
          </a:p>
        </p:txBody>
      </p:sp>
      <p:sp>
        <p:nvSpPr>
          <p:cNvPr id="3" name="Text Placeholder 2">
            <a:extLst>
              <a:ext uri="{FF2B5EF4-FFF2-40B4-BE49-F238E27FC236}">
                <a16:creationId xmlns:a16="http://schemas.microsoft.com/office/drawing/2014/main" id="{72DA602C-526C-E159-09B1-B522A1EEF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4" name="Date Placeholder 3">
            <a:extLst>
              <a:ext uri="{FF2B5EF4-FFF2-40B4-BE49-F238E27FC236}">
                <a16:creationId xmlns:a16="http://schemas.microsoft.com/office/drawing/2014/main" id="{2417CFD7-143D-93A6-A817-96A8A56EA6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4DBB736-F0B5-344B-A852-16312B99A21D}" type="datetime1">
              <a:rPr lang="hr-HR" smtClean="0"/>
              <a:t>08.10.2025.</a:t>
            </a:fld>
            <a:endParaRPr lang="en-HR"/>
          </a:p>
        </p:txBody>
      </p:sp>
      <p:sp>
        <p:nvSpPr>
          <p:cNvPr id="5" name="Footer Placeholder 4">
            <a:extLst>
              <a:ext uri="{FF2B5EF4-FFF2-40B4-BE49-F238E27FC236}">
                <a16:creationId xmlns:a16="http://schemas.microsoft.com/office/drawing/2014/main" id="{624C91E4-D1DD-AEA1-FF20-F2E2CBF75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HR"/>
              <a:t>1/2</a:t>
            </a:r>
          </a:p>
        </p:txBody>
      </p:sp>
      <p:sp>
        <p:nvSpPr>
          <p:cNvPr id="6" name="Slide Number Placeholder 5">
            <a:extLst>
              <a:ext uri="{FF2B5EF4-FFF2-40B4-BE49-F238E27FC236}">
                <a16:creationId xmlns:a16="http://schemas.microsoft.com/office/drawing/2014/main" id="{83117DCD-FE2A-46FD-89C4-1D154B405F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08E757-791F-C248-94D1-80A4AE0B0680}" type="slidenum">
              <a:rPr lang="en-HR" smtClean="0"/>
              <a:t>‹#›</a:t>
            </a:fld>
            <a:endParaRPr lang="en-HR"/>
          </a:p>
        </p:txBody>
      </p:sp>
    </p:spTree>
    <p:extLst>
      <p:ext uri="{BB962C8B-B14F-4D97-AF65-F5344CB8AC3E}">
        <p14:creationId xmlns:p14="http://schemas.microsoft.com/office/powerpoint/2010/main" val="939260312"/>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11902A-1CC1-7DAF-7CF8-972C20B121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HR"/>
          </a:p>
        </p:txBody>
      </p:sp>
      <p:sp>
        <p:nvSpPr>
          <p:cNvPr id="3" name="Text Placeholder 2">
            <a:extLst>
              <a:ext uri="{FF2B5EF4-FFF2-40B4-BE49-F238E27FC236}">
                <a16:creationId xmlns:a16="http://schemas.microsoft.com/office/drawing/2014/main" id="{734113DF-6D75-5125-336B-023290B91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4" name="Date Placeholder 3">
            <a:extLst>
              <a:ext uri="{FF2B5EF4-FFF2-40B4-BE49-F238E27FC236}">
                <a16:creationId xmlns:a16="http://schemas.microsoft.com/office/drawing/2014/main" id="{A4A20337-2AC8-9C3E-4900-4694C9CB5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C20739-EA3B-0A47-B5E0-ED592EFD0E11}" type="datetime1">
              <a:rPr lang="hr-HR" smtClean="0"/>
              <a:t>08.10.2025.</a:t>
            </a:fld>
            <a:endParaRPr lang="en-HR"/>
          </a:p>
        </p:txBody>
      </p:sp>
      <p:sp>
        <p:nvSpPr>
          <p:cNvPr id="5" name="Footer Placeholder 4">
            <a:extLst>
              <a:ext uri="{FF2B5EF4-FFF2-40B4-BE49-F238E27FC236}">
                <a16:creationId xmlns:a16="http://schemas.microsoft.com/office/drawing/2014/main" id="{CFBFA065-24E0-CD9F-05E3-7B843A15F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HR"/>
              <a:t>1/2</a:t>
            </a:r>
          </a:p>
        </p:txBody>
      </p:sp>
      <p:sp>
        <p:nvSpPr>
          <p:cNvPr id="6" name="Slide Number Placeholder 5">
            <a:extLst>
              <a:ext uri="{FF2B5EF4-FFF2-40B4-BE49-F238E27FC236}">
                <a16:creationId xmlns:a16="http://schemas.microsoft.com/office/drawing/2014/main" id="{6B9D0C36-9DB2-45E5-D4A2-FE3C52D959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B41B02-5523-9949-A976-A25C7FA2FED7}" type="slidenum">
              <a:rPr lang="en-HR" smtClean="0"/>
              <a:t>‹#›</a:t>
            </a:fld>
            <a:endParaRPr lang="en-HR"/>
          </a:p>
        </p:txBody>
      </p:sp>
    </p:spTree>
    <p:extLst>
      <p:ext uri="{BB962C8B-B14F-4D97-AF65-F5344CB8AC3E}">
        <p14:creationId xmlns:p14="http://schemas.microsoft.com/office/powerpoint/2010/main" val="790799240"/>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198E-1BA7-9098-980A-539443720F7D}"/>
              </a:ext>
            </a:extLst>
          </p:cNvPr>
          <p:cNvSpPr>
            <a:spLocks noGrp="1"/>
          </p:cNvSpPr>
          <p:nvPr>
            <p:ph type="ctrTitle"/>
          </p:nvPr>
        </p:nvSpPr>
        <p:spPr/>
        <p:txBody>
          <a:bodyPr>
            <a:normAutofit/>
          </a:bodyPr>
          <a:lstStyle/>
          <a:p>
            <a:r>
              <a:rPr lang="en-US" sz="4200" dirty="0"/>
              <a:t>SHOULD COPYRIGHT LEGISLATE AGAIMST NEGLICENCE? </a:t>
            </a:r>
            <a:endParaRPr lang="en-HR" sz="4200"/>
          </a:p>
        </p:txBody>
      </p:sp>
      <p:sp>
        <p:nvSpPr>
          <p:cNvPr id="3" name="Subtitle 2">
            <a:extLst>
              <a:ext uri="{FF2B5EF4-FFF2-40B4-BE49-F238E27FC236}">
                <a16:creationId xmlns:a16="http://schemas.microsoft.com/office/drawing/2014/main" id="{80037CA4-7E25-98A1-D923-596F8F2EB497}"/>
              </a:ext>
            </a:extLst>
          </p:cNvPr>
          <p:cNvSpPr>
            <a:spLocks noGrp="1"/>
          </p:cNvSpPr>
          <p:nvPr>
            <p:ph type="subTitle" idx="1"/>
          </p:nvPr>
        </p:nvSpPr>
        <p:spPr/>
        <p:txBody>
          <a:bodyPr/>
          <a:lstStyle/>
          <a:p>
            <a:r>
              <a:rPr lang="en-US" b="1">
                <a:solidFill>
                  <a:srgbClr val="FF0000"/>
                </a:solidFill>
              </a:rPr>
              <a:t>SHOULD WE INTRODUCE REVERSIONARY </a:t>
            </a:r>
            <a:r>
              <a:rPr lang="en-US" b="1" dirty="0">
                <a:solidFill>
                  <a:srgbClr val="FF0000"/>
                </a:solidFill>
              </a:rPr>
              <a:t>INTERESTS? </a:t>
            </a:r>
          </a:p>
          <a:p>
            <a:endParaRPr lang="en-US" b="1" dirty="0">
              <a:solidFill>
                <a:srgbClr val="FF0000"/>
              </a:solidFill>
            </a:endParaRPr>
          </a:p>
          <a:p>
            <a:r>
              <a:rPr lang="en-US" dirty="0"/>
              <a:t>ALAI Conference 2025, </a:t>
            </a:r>
            <a:r>
              <a:rPr lang="en-US" dirty="0" err="1"/>
              <a:t>Opatija</a:t>
            </a:r>
            <a:r>
              <a:rPr lang="en-US" dirty="0"/>
              <a:t> </a:t>
            </a:r>
            <a:endParaRPr lang="en-HR"/>
          </a:p>
        </p:txBody>
      </p:sp>
    </p:spTree>
    <p:extLst>
      <p:ext uri="{BB962C8B-B14F-4D97-AF65-F5344CB8AC3E}">
        <p14:creationId xmlns:p14="http://schemas.microsoft.com/office/powerpoint/2010/main" val="146247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840AE1-61E0-5EDC-7D14-531F3EBF00BD}"/>
              </a:ext>
            </a:extLst>
          </p:cNvPr>
          <p:cNvSpPr>
            <a:spLocks noGrp="1"/>
          </p:cNvSpPr>
          <p:nvPr>
            <p:ph idx="1"/>
          </p:nvPr>
        </p:nvSpPr>
        <p:spPr/>
        <p:txBody>
          <a:bodyPr>
            <a:normAutofit fontScale="85000" lnSpcReduction="20000"/>
          </a:bodyPr>
          <a:lstStyle/>
          <a:p>
            <a:pPr marL="342900" indent="-342900">
              <a:buAutoNum type="arabicPeriod"/>
            </a:pPr>
            <a:r>
              <a:rPr lang="en-US" sz="1900" b="1" dirty="0"/>
              <a:t>Famous Song and Composer </a:t>
            </a:r>
            <a:r>
              <a:rPr lang="en-US" sz="1900" dirty="0"/>
              <a:t>(1971 – street named after </a:t>
            </a:r>
            <a:r>
              <a:rPr lang="en-US" sz="1900" dirty="0" err="1"/>
              <a:t>Siddik</a:t>
            </a:r>
            <a:r>
              <a:rPr lang="en-US" sz="1900" dirty="0"/>
              <a:t> </a:t>
            </a:r>
            <a:r>
              <a:rPr lang="en-US" sz="1900" dirty="0" err="1"/>
              <a:t>Sitompul</a:t>
            </a:r>
            <a:r>
              <a:rPr lang="en-US" sz="1900" dirty="0"/>
              <a:t>. 2022 – </a:t>
            </a:r>
            <a:r>
              <a:rPr lang="en-US" sz="1900" dirty="0" err="1"/>
              <a:t>Monumen</a:t>
            </a:r>
            <a:r>
              <a:rPr lang="en-US" sz="1900" dirty="0"/>
              <a:t> Sing Sing So. Staple in Chinese-Indonesia Exchange)</a:t>
            </a:r>
          </a:p>
          <a:p>
            <a:pPr marL="342900" indent="-342900">
              <a:buAutoNum type="arabicPeriod"/>
            </a:pPr>
            <a:r>
              <a:rPr lang="en-US" sz="1900" b="1" dirty="0"/>
              <a:t>Famous Singers </a:t>
            </a:r>
          </a:p>
          <a:p>
            <a:pPr marL="342900" indent="-342900">
              <a:buAutoNum type="alphaLcPeriod"/>
            </a:pPr>
            <a:r>
              <a:rPr lang="en-US" sz="1900" dirty="0"/>
              <a:t>Teresa Teng (48 million) (Spotify – 704.4 k listeners monthly) </a:t>
            </a:r>
          </a:p>
          <a:p>
            <a:pPr marL="342900" indent="-342900">
              <a:buAutoNum type="alphaLcPeriod"/>
            </a:pPr>
            <a:r>
              <a:rPr lang="en-US" sz="1900" dirty="0"/>
              <a:t>Viky </a:t>
            </a:r>
            <a:r>
              <a:rPr lang="en-US" sz="1900" dirty="0" err="1"/>
              <a:t>Sianipar</a:t>
            </a:r>
            <a:r>
              <a:rPr lang="en-US" sz="1900" dirty="0"/>
              <a:t> (Spotify – 175.8 listeners monthly).</a:t>
            </a:r>
          </a:p>
          <a:p>
            <a:pPr marL="342900" indent="-342900">
              <a:buAutoNum type="arabicPeriod" startAt="3"/>
            </a:pPr>
            <a:r>
              <a:rPr lang="en-US" sz="1900" b="1" dirty="0"/>
              <a:t>Countries </a:t>
            </a:r>
            <a:r>
              <a:rPr lang="en-US" sz="1900" dirty="0"/>
              <a:t>– </a:t>
            </a:r>
          </a:p>
          <a:p>
            <a:r>
              <a:rPr lang="en-US" sz="1900" dirty="0"/>
              <a:t>Hong Kong (entertainment centre – worldwide sales) </a:t>
            </a:r>
          </a:p>
          <a:p>
            <a:r>
              <a:rPr lang="en-US" sz="1900" dirty="0"/>
              <a:t>Indonesia (most populous </a:t>
            </a:r>
            <a:r>
              <a:rPr lang="en-US" sz="1900" dirty="0" err="1"/>
              <a:t>muslim</a:t>
            </a:r>
            <a:r>
              <a:rPr lang="en-US" sz="1900" dirty="0"/>
              <a:t> country – sales figures)</a:t>
            </a:r>
          </a:p>
          <a:p>
            <a:pPr marL="342900" indent="-342900">
              <a:buAutoNum type="arabicPeriod" startAt="3"/>
            </a:pPr>
            <a:r>
              <a:rPr lang="en-US" sz="1900" b="1" dirty="0"/>
              <a:t>Regional Politics </a:t>
            </a:r>
          </a:p>
          <a:p>
            <a:pPr marL="342900" indent="-342900">
              <a:buAutoNum type="arabicPeriod" startAt="3"/>
            </a:pPr>
            <a:r>
              <a:rPr lang="en-US" sz="1900" b="1" dirty="0"/>
              <a:t>Languages (Cover in a different language) </a:t>
            </a:r>
          </a:p>
          <a:p>
            <a:pPr marL="342900" indent="-342900">
              <a:buAutoNum type="arabicPeriod" startAt="3"/>
            </a:pPr>
            <a:r>
              <a:rPr lang="en-US" sz="1900" b="1" dirty="0"/>
              <a:t>Importance of International Conventions in Protection of Works </a:t>
            </a:r>
          </a:p>
          <a:p>
            <a:pPr marL="342900" indent="-342900">
              <a:buAutoNum type="arabicPeriod" startAt="3"/>
            </a:pPr>
            <a:r>
              <a:rPr lang="en-US" sz="1900" b="1" dirty="0"/>
              <a:t>Duration – 40 years (1980s to 2025)</a:t>
            </a:r>
          </a:p>
          <a:p>
            <a:pPr marL="342900" indent="-342900">
              <a:buAutoNum type="arabicPeriod"/>
            </a:pPr>
            <a:endParaRPr lang="en-HR"/>
          </a:p>
        </p:txBody>
      </p:sp>
      <p:sp>
        <p:nvSpPr>
          <p:cNvPr id="3" name="Title 2">
            <a:extLst>
              <a:ext uri="{FF2B5EF4-FFF2-40B4-BE49-F238E27FC236}">
                <a16:creationId xmlns:a16="http://schemas.microsoft.com/office/drawing/2014/main" id="{4208572A-ABF0-CD63-7969-6EA13B56046A}"/>
              </a:ext>
            </a:extLst>
          </p:cNvPr>
          <p:cNvSpPr>
            <a:spLocks noGrp="1"/>
          </p:cNvSpPr>
          <p:nvPr>
            <p:ph type="title"/>
          </p:nvPr>
        </p:nvSpPr>
        <p:spPr/>
        <p:txBody>
          <a:bodyPr/>
          <a:lstStyle/>
          <a:p>
            <a:r>
              <a:rPr lang="en-US" dirty="0">
                <a:solidFill>
                  <a:srgbClr val="FF0000"/>
                </a:solidFill>
              </a:rPr>
              <a:t>Reason for Choice </a:t>
            </a:r>
            <a:r>
              <a:rPr lang="en-US" dirty="0"/>
              <a:t>of ”Sing Sing So” and Covers by Teresa Teng and Viky </a:t>
            </a:r>
            <a:r>
              <a:rPr lang="en-US" dirty="0" err="1"/>
              <a:t>Sianipar</a:t>
            </a:r>
            <a:r>
              <a:rPr lang="en-US" dirty="0"/>
              <a:t> </a:t>
            </a:r>
            <a:endParaRPr lang="en-HR"/>
          </a:p>
        </p:txBody>
      </p:sp>
      <p:sp>
        <p:nvSpPr>
          <p:cNvPr id="4" name="Slide Number Placeholder 3">
            <a:extLst>
              <a:ext uri="{FF2B5EF4-FFF2-40B4-BE49-F238E27FC236}">
                <a16:creationId xmlns:a16="http://schemas.microsoft.com/office/drawing/2014/main" id="{EDCE0015-9F69-FAC2-EB07-D3E90BD81808}"/>
              </a:ext>
            </a:extLst>
          </p:cNvPr>
          <p:cNvSpPr>
            <a:spLocks noGrp="1"/>
          </p:cNvSpPr>
          <p:nvPr>
            <p:ph type="sldNum" sz="quarter" idx="12"/>
          </p:nvPr>
        </p:nvSpPr>
        <p:spPr/>
        <p:txBody>
          <a:bodyPr/>
          <a:lstStyle/>
          <a:p>
            <a:endParaRPr lang="en-HR" dirty="0"/>
          </a:p>
        </p:txBody>
      </p:sp>
    </p:spTree>
    <p:extLst>
      <p:ext uri="{BB962C8B-B14F-4D97-AF65-F5344CB8AC3E}">
        <p14:creationId xmlns:p14="http://schemas.microsoft.com/office/powerpoint/2010/main" val="250940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01D005-AE87-2CB4-4A46-29D1C0F6996F}"/>
              </a:ext>
            </a:extLst>
          </p:cNvPr>
          <p:cNvSpPr>
            <a:spLocks noGrp="1"/>
          </p:cNvSpPr>
          <p:nvPr>
            <p:ph idx="1"/>
          </p:nvPr>
        </p:nvSpPr>
        <p:spPr>
          <a:xfrm>
            <a:off x="646288" y="2570923"/>
            <a:ext cx="10899423" cy="3768918"/>
          </a:xfrm>
        </p:spPr>
        <p:txBody>
          <a:bodyPr>
            <a:normAutofit/>
          </a:bodyPr>
          <a:lstStyle/>
          <a:p>
            <a:endParaRPr lang="en-US" sz="2800" dirty="0">
              <a:solidFill>
                <a:schemeClr val="tx1"/>
              </a:solidFill>
            </a:endParaRPr>
          </a:p>
          <a:p>
            <a:pPr marL="285750" indent="-285750">
              <a:buFont typeface="Arial" panose="020B0604020202020204" pitchFamily="34" charset="0"/>
              <a:buChar char="•"/>
            </a:pPr>
            <a:r>
              <a:rPr lang="en-US" sz="2800" b="1" dirty="0">
                <a:solidFill>
                  <a:schemeClr val="tx1"/>
                </a:solidFill>
              </a:rPr>
              <a:t>Copyright Infringement Against DSP and/or Record Companies?</a:t>
            </a:r>
          </a:p>
          <a:p>
            <a:pPr marL="285750" indent="-285750">
              <a:buFont typeface="Arial" panose="020B0604020202020204" pitchFamily="34" charset="0"/>
              <a:buChar char="•"/>
            </a:pPr>
            <a:endParaRPr lang="en-US" sz="2800" b="1" dirty="0">
              <a:solidFill>
                <a:schemeClr val="tx1"/>
              </a:solidFill>
            </a:endParaRPr>
          </a:p>
          <a:p>
            <a:pPr marL="285750" indent="-285750">
              <a:buFont typeface="Arial" panose="020B0604020202020204" pitchFamily="34" charset="0"/>
              <a:buChar char="•"/>
            </a:pPr>
            <a:r>
              <a:rPr lang="en-US" sz="2800" b="1" dirty="0">
                <a:solidFill>
                  <a:schemeClr val="tx1"/>
                </a:solidFill>
              </a:rPr>
              <a:t>Negligence?</a:t>
            </a:r>
          </a:p>
          <a:p>
            <a:pPr marL="285750" indent="-285750">
              <a:buFont typeface="Arial" panose="020B0604020202020204" pitchFamily="34" charset="0"/>
              <a:buChar char="•"/>
            </a:pPr>
            <a:endParaRPr lang="en-US" sz="2800" b="1" dirty="0">
              <a:solidFill>
                <a:schemeClr val="tx1"/>
              </a:solidFill>
            </a:endParaRPr>
          </a:p>
          <a:p>
            <a:pPr marL="285750" indent="-285750">
              <a:buFont typeface="Arial" panose="020B0604020202020204" pitchFamily="34" charset="0"/>
              <a:buChar char="•"/>
            </a:pPr>
            <a:r>
              <a:rPr lang="en-US" sz="2800" b="1" dirty="0">
                <a:solidFill>
                  <a:schemeClr val="tx1"/>
                </a:solidFill>
              </a:rPr>
              <a:t>Statutory Limitation </a:t>
            </a:r>
          </a:p>
          <a:p>
            <a:pPr marL="342900" indent="-342900">
              <a:buAutoNum type="arabicPeriod"/>
            </a:pPr>
            <a:endParaRPr lang="en-US" b="1" dirty="0"/>
          </a:p>
          <a:p>
            <a:pPr marL="342900" indent="-342900">
              <a:buAutoNum type="arabicPeriod"/>
            </a:pPr>
            <a:endParaRPr lang="en-US" dirty="0"/>
          </a:p>
          <a:p>
            <a:pPr marL="342900" indent="-342900">
              <a:buAutoNum type="arabicPeriod"/>
            </a:pPr>
            <a:endParaRPr lang="en-HR"/>
          </a:p>
        </p:txBody>
      </p:sp>
      <p:sp>
        <p:nvSpPr>
          <p:cNvPr id="3" name="Title 2">
            <a:extLst>
              <a:ext uri="{FF2B5EF4-FFF2-40B4-BE49-F238E27FC236}">
                <a16:creationId xmlns:a16="http://schemas.microsoft.com/office/drawing/2014/main" id="{DEF77197-CD21-5D4E-E64E-19BCE6575BF3}"/>
              </a:ext>
            </a:extLst>
          </p:cNvPr>
          <p:cNvSpPr>
            <a:spLocks noGrp="1"/>
          </p:cNvSpPr>
          <p:nvPr>
            <p:ph type="title"/>
          </p:nvPr>
        </p:nvSpPr>
        <p:spPr/>
        <p:txBody>
          <a:bodyPr>
            <a:normAutofit/>
          </a:bodyPr>
          <a:lstStyle/>
          <a:p>
            <a:r>
              <a:rPr lang="en-US" sz="3200" dirty="0">
                <a:solidFill>
                  <a:srgbClr val="FF0000"/>
                </a:solidFill>
              </a:rPr>
              <a:t>Legal Recourse </a:t>
            </a:r>
            <a:r>
              <a:rPr lang="en-US" sz="3200" dirty="0">
                <a:solidFill>
                  <a:schemeClr val="tx1"/>
                </a:solidFill>
              </a:rPr>
              <a:t>(Concentrate on Economic Rights)</a:t>
            </a:r>
            <a:endParaRPr lang="en-HR" sz="3200">
              <a:solidFill>
                <a:srgbClr val="FF0000"/>
              </a:solidFill>
            </a:endParaRPr>
          </a:p>
        </p:txBody>
      </p:sp>
      <p:sp>
        <p:nvSpPr>
          <p:cNvPr id="4" name="Slide Number Placeholder 3">
            <a:extLst>
              <a:ext uri="{FF2B5EF4-FFF2-40B4-BE49-F238E27FC236}">
                <a16:creationId xmlns:a16="http://schemas.microsoft.com/office/drawing/2014/main" id="{72CD1E61-C3A9-2B00-2467-D77BC99751A0}"/>
              </a:ext>
            </a:extLst>
          </p:cNvPr>
          <p:cNvSpPr>
            <a:spLocks noGrp="1"/>
          </p:cNvSpPr>
          <p:nvPr>
            <p:ph type="sldNum" sz="quarter" idx="12"/>
          </p:nvPr>
        </p:nvSpPr>
        <p:spPr/>
        <p:txBody>
          <a:bodyPr/>
          <a:lstStyle/>
          <a:p>
            <a:endParaRPr lang="en-HR" dirty="0"/>
          </a:p>
        </p:txBody>
      </p:sp>
    </p:spTree>
    <p:extLst>
      <p:ext uri="{BB962C8B-B14F-4D97-AF65-F5344CB8AC3E}">
        <p14:creationId xmlns:p14="http://schemas.microsoft.com/office/powerpoint/2010/main" val="62961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1569FC-C68B-DFB3-8964-E6EBC1FAD9D5}"/>
              </a:ext>
            </a:extLst>
          </p:cNvPr>
          <p:cNvSpPr>
            <a:spLocks noGrp="1"/>
          </p:cNvSpPr>
          <p:nvPr>
            <p:ph idx="1"/>
          </p:nvPr>
        </p:nvSpPr>
        <p:spPr>
          <a:xfrm>
            <a:off x="646288" y="2604853"/>
            <a:ext cx="10899423" cy="3416935"/>
          </a:xfrm>
        </p:spPr>
        <p:txBody>
          <a:bodyPr>
            <a:normAutofit/>
          </a:bodyPr>
          <a:lstStyle/>
          <a:p>
            <a:pPr marL="285750" indent="-285750">
              <a:buFont typeface="Arial" panose="020B0604020202020204" pitchFamily="34" charset="0"/>
              <a:buChar char="•"/>
            </a:pPr>
            <a:r>
              <a:rPr lang="en-US" sz="2000" b="1" dirty="0">
                <a:solidFill>
                  <a:schemeClr val="tx1"/>
                </a:solidFill>
              </a:rPr>
              <a:t>Difference Between Copyright Infringement and Negligence Especially for Streaming </a:t>
            </a:r>
          </a:p>
          <a:p>
            <a:pPr marL="285750" indent="-285750">
              <a:buFont typeface="Arial" panose="020B0604020202020204" pitchFamily="34" charset="0"/>
              <a:buChar char="•"/>
            </a:pPr>
            <a:endParaRPr lang="en-US" sz="2000" b="1" dirty="0">
              <a:solidFill>
                <a:schemeClr val="tx1"/>
              </a:solidFill>
            </a:endParaRPr>
          </a:p>
          <a:p>
            <a:pPr marL="285750" indent="-285750">
              <a:buFont typeface="Arial" panose="020B0604020202020204" pitchFamily="34" charset="0"/>
              <a:buChar char="•"/>
            </a:pPr>
            <a:r>
              <a:rPr lang="en-US" sz="2000" b="1" dirty="0">
                <a:solidFill>
                  <a:schemeClr val="tx1"/>
                </a:solidFill>
              </a:rPr>
              <a:t>Infringement – </a:t>
            </a:r>
            <a:r>
              <a:rPr lang="en-US" sz="2000" b="1" dirty="0">
                <a:solidFill>
                  <a:srgbClr val="FF0000"/>
                </a:solidFill>
              </a:rPr>
              <a:t>NEW ACTION </a:t>
            </a:r>
            <a:r>
              <a:rPr lang="en-US" sz="2000" b="1" dirty="0">
                <a:solidFill>
                  <a:schemeClr val="tx1"/>
                </a:solidFill>
              </a:rPr>
              <a:t>EACH TIME THE WORK IS STREAMED</a:t>
            </a:r>
          </a:p>
          <a:p>
            <a:pPr marL="285750" indent="-285750">
              <a:buFont typeface="Arial" panose="020B0604020202020204" pitchFamily="34" charset="0"/>
              <a:buChar char="•"/>
            </a:pPr>
            <a:endParaRPr lang="en-US" sz="2000" b="1" dirty="0">
              <a:solidFill>
                <a:schemeClr val="tx1"/>
              </a:solidFill>
            </a:endParaRPr>
          </a:p>
          <a:p>
            <a:pPr marL="285750" indent="-285750">
              <a:buFont typeface="Arial" panose="020B0604020202020204" pitchFamily="34" charset="0"/>
              <a:buChar char="•"/>
            </a:pPr>
            <a:r>
              <a:rPr lang="en-US" sz="2000" b="1" dirty="0">
                <a:solidFill>
                  <a:schemeClr val="tx1"/>
                </a:solidFill>
              </a:rPr>
              <a:t>Negligence – </a:t>
            </a:r>
            <a:r>
              <a:rPr lang="en-US" sz="2000" b="1" dirty="0">
                <a:solidFill>
                  <a:srgbClr val="FF0000"/>
                </a:solidFill>
              </a:rPr>
              <a:t>Dependent on When Clearance took place </a:t>
            </a:r>
            <a:r>
              <a:rPr lang="en-US" sz="2000" b="1" dirty="0">
                <a:solidFill>
                  <a:schemeClr val="tx1"/>
                </a:solidFill>
              </a:rPr>
              <a:t>-  frozen in time (Streaming became popular in mid-2010s) </a:t>
            </a:r>
          </a:p>
          <a:p>
            <a:r>
              <a:rPr lang="en-US" sz="2000" b="1" dirty="0">
                <a:solidFill>
                  <a:schemeClr val="tx1"/>
                </a:solidFill>
              </a:rPr>
              <a:t>Spotify penetrated Hong Kong in 2013 and Indonesia in 2016 (to be verified) </a:t>
            </a:r>
          </a:p>
          <a:p>
            <a:endParaRPr lang="en-US" sz="2000" b="1" dirty="0">
              <a:solidFill>
                <a:schemeClr val="tx1"/>
              </a:solidFill>
            </a:endParaRPr>
          </a:p>
          <a:p>
            <a:endParaRPr lang="en-US" sz="2000" b="1" dirty="0">
              <a:solidFill>
                <a:schemeClr val="tx1"/>
              </a:solidFill>
            </a:endParaRPr>
          </a:p>
        </p:txBody>
      </p:sp>
      <p:sp>
        <p:nvSpPr>
          <p:cNvPr id="3" name="Title 2">
            <a:extLst>
              <a:ext uri="{FF2B5EF4-FFF2-40B4-BE49-F238E27FC236}">
                <a16:creationId xmlns:a16="http://schemas.microsoft.com/office/drawing/2014/main" id="{AD2A1EF4-7379-572A-C5E6-6E57546C7C8A}"/>
              </a:ext>
            </a:extLst>
          </p:cNvPr>
          <p:cNvSpPr>
            <a:spLocks noGrp="1"/>
          </p:cNvSpPr>
          <p:nvPr>
            <p:ph type="title"/>
          </p:nvPr>
        </p:nvSpPr>
        <p:spPr/>
        <p:txBody>
          <a:bodyPr/>
          <a:lstStyle/>
          <a:p>
            <a:r>
              <a:rPr lang="en-US" dirty="0"/>
              <a:t>If </a:t>
            </a:r>
            <a:r>
              <a:rPr lang="en-US" dirty="0">
                <a:solidFill>
                  <a:srgbClr val="FF0000"/>
                </a:solidFill>
              </a:rPr>
              <a:t>Time Barred </a:t>
            </a:r>
            <a:endParaRPr lang="en-HR">
              <a:solidFill>
                <a:srgbClr val="FF0000"/>
              </a:solidFill>
            </a:endParaRPr>
          </a:p>
        </p:txBody>
      </p:sp>
      <p:sp>
        <p:nvSpPr>
          <p:cNvPr id="4" name="Slide Number Placeholder 3">
            <a:extLst>
              <a:ext uri="{FF2B5EF4-FFF2-40B4-BE49-F238E27FC236}">
                <a16:creationId xmlns:a16="http://schemas.microsoft.com/office/drawing/2014/main" id="{EA488F10-C378-E9B9-BC7B-BB1138756342}"/>
              </a:ext>
            </a:extLst>
          </p:cNvPr>
          <p:cNvSpPr>
            <a:spLocks noGrp="1"/>
          </p:cNvSpPr>
          <p:nvPr>
            <p:ph type="sldNum" sz="quarter" idx="12"/>
          </p:nvPr>
        </p:nvSpPr>
        <p:spPr/>
        <p:txBody>
          <a:bodyPr/>
          <a:lstStyle/>
          <a:p>
            <a:endParaRPr lang="en-HR" dirty="0"/>
          </a:p>
        </p:txBody>
      </p:sp>
    </p:spTree>
    <p:extLst>
      <p:ext uri="{BB962C8B-B14F-4D97-AF65-F5344CB8AC3E}">
        <p14:creationId xmlns:p14="http://schemas.microsoft.com/office/powerpoint/2010/main" val="370447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B120A4-ECE2-0F78-9926-63ED6A6F0D75}"/>
              </a:ext>
            </a:extLst>
          </p:cNvPr>
          <p:cNvSpPr>
            <a:spLocks noGrp="1"/>
          </p:cNvSpPr>
          <p:nvPr>
            <p:ph type="title"/>
          </p:nvPr>
        </p:nvSpPr>
        <p:spPr>
          <a:xfrm>
            <a:off x="646288" y="1099595"/>
            <a:ext cx="10899423" cy="1132417"/>
          </a:xfrm>
        </p:spPr>
        <p:txBody>
          <a:bodyPr/>
          <a:lstStyle/>
          <a:p>
            <a:r>
              <a:rPr lang="en-US" dirty="0">
                <a:solidFill>
                  <a:srgbClr val="FF0000"/>
                </a:solidFill>
              </a:rPr>
              <a:t>Still Happening? </a:t>
            </a:r>
            <a:r>
              <a:rPr lang="en-US" dirty="0"/>
              <a:t>Found in Sep 2025 – “</a:t>
            </a:r>
            <a:r>
              <a:rPr lang="en-US" dirty="0">
                <a:solidFill>
                  <a:srgbClr val="FF0000"/>
                </a:solidFill>
              </a:rPr>
              <a:t>Traditional”?</a:t>
            </a:r>
          </a:p>
        </p:txBody>
      </p:sp>
      <p:sp>
        <p:nvSpPr>
          <p:cNvPr id="4" name="Slide Number Placeholder 3">
            <a:extLst>
              <a:ext uri="{FF2B5EF4-FFF2-40B4-BE49-F238E27FC236}">
                <a16:creationId xmlns:a16="http://schemas.microsoft.com/office/drawing/2014/main" id="{6EC422D7-E1F0-DB94-B5CD-27224F762E31}"/>
              </a:ext>
            </a:extLst>
          </p:cNvPr>
          <p:cNvSpPr>
            <a:spLocks noGrp="1"/>
          </p:cNvSpPr>
          <p:nvPr>
            <p:ph type="sldNum" sz="quarter" idx="12"/>
          </p:nvPr>
        </p:nvSpPr>
        <p:spPr/>
        <p:txBody>
          <a:bodyPr/>
          <a:lstStyle/>
          <a:p>
            <a:endParaRPr lang="en-HR" dirty="0"/>
          </a:p>
        </p:txBody>
      </p:sp>
      <p:pic>
        <p:nvPicPr>
          <p:cNvPr id="5" name="Picture 4">
            <a:extLst>
              <a:ext uri="{FF2B5EF4-FFF2-40B4-BE49-F238E27FC236}">
                <a16:creationId xmlns:a16="http://schemas.microsoft.com/office/drawing/2014/main" id="{CA33773F-F550-8700-0CA8-33A09CF9A934}"/>
              </a:ext>
            </a:extLst>
          </p:cNvPr>
          <p:cNvPicPr>
            <a:picLocks noChangeAspect="1"/>
          </p:cNvPicPr>
          <p:nvPr/>
        </p:nvPicPr>
        <p:blipFill>
          <a:blip r:embed="rId2"/>
          <a:stretch>
            <a:fillRect/>
          </a:stretch>
        </p:blipFill>
        <p:spPr>
          <a:xfrm>
            <a:off x="646288" y="2469422"/>
            <a:ext cx="1866900" cy="4064000"/>
          </a:xfrm>
          <a:prstGeom prst="rect">
            <a:avLst/>
          </a:prstGeom>
        </p:spPr>
      </p:pic>
      <p:pic>
        <p:nvPicPr>
          <p:cNvPr id="7" name="Picture 6">
            <a:extLst>
              <a:ext uri="{FF2B5EF4-FFF2-40B4-BE49-F238E27FC236}">
                <a16:creationId xmlns:a16="http://schemas.microsoft.com/office/drawing/2014/main" id="{E2FDE72F-5CB0-7AE9-98CF-8C296D935B11}"/>
              </a:ext>
            </a:extLst>
          </p:cNvPr>
          <p:cNvPicPr>
            <a:picLocks noChangeAspect="1"/>
          </p:cNvPicPr>
          <p:nvPr/>
        </p:nvPicPr>
        <p:blipFill>
          <a:blip r:embed="rId3"/>
          <a:stretch>
            <a:fillRect/>
          </a:stretch>
        </p:blipFill>
        <p:spPr>
          <a:xfrm>
            <a:off x="2725834" y="2469422"/>
            <a:ext cx="1878965" cy="4067175"/>
          </a:xfrm>
          <a:prstGeom prst="rect">
            <a:avLst/>
          </a:prstGeom>
        </p:spPr>
      </p:pic>
      <p:pic>
        <p:nvPicPr>
          <p:cNvPr id="8" name="Content Placeholder 7">
            <a:extLst>
              <a:ext uri="{FF2B5EF4-FFF2-40B4-BE49-F238E27FC236}">
                <a16:creationId xmlns:a16="http://schemas.microsoft.com/office/drawing/2014/main" id="{D64EC343-F6B2-78A7-67B0-B99E720BE166}"/>
              </a:ext>
            </a:extLst>
          </p:cNvPr>
          <p:cNvPicPr>
            <a:picLocks noGrp="1" noChangeAspect="1"/>
          </p:cNvPicPr>
          <p:nvPr>
            <p:ph idx="1"/>
          </p:nvPr>
        </p:nvPicPr>
        <p:blipFill>
          <a:blip r:embed="rId4"/>
          <a:stretch>
            <a:fillRect/>
          </a:stretch>
        </p:blipFill>
        <p:spPr>
          <a:xfrm>
            <a:off x="5357254" y="2443156"/>
            <a:ext cx="1878965" cy="4090266"/>
          </a:xfrm>
          <a:prstGeom prst="rect">
            <a:avLst/>
          </a:prstGeom>
        </p:spPr>
      </p:pic>
      <p:pic>
        <p:nvPicPr>
          <p:cNvPr id="10" name="Picture 9">
            <a:extLst>
              <a:ext uri="{FF2B5EF4-FFF2-40B4-BE49-F238E27FC236}">
                <a16:creationId xmlns:a16="http://schemas.microsoft.com/office/drawing/2014/main" id="{2CAB23F4-9DDA-DF4A-0014-89069DFE4D91}"/>
              </a:ext>
            </a:extLst>
          </p:cNvPr>
          <p:cNvPicPr>
            <a:picLocks noChangeAspect="1"/>
          </p:cNvPicPr>
          <p:nvPr/>
        </p:nvPicPr>
        <p:blipFill>
          <a:blip r:embed="rId5"/>
          <a:stretch>
            <a:fillRect/>
          </a:stretch>
        </p:blipFill>
        <p:spPr>
          <a:xfrm>
            <a:off x="7511999" y="2443156"/>
            <a:ext cx="1878965" cy="4067175"/>
          </a:xfrm>
          <a:prstGeom prst="rect">
            <a:avLst/>
          </a:prstGeom>
        </p:spPr>
      </p:pic>
    </p:spTree>
    <p:extLst>
      <p:ext uri="{BB962C8B-B14F-4D97-AF65-F5344CB8AC3E}">
        <p14:creationId xmlns:p14="http://schemas.microsoft.com/office/powerpoint/2010/main" val="2008644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5F4CF1-4698-681E-E8B4-B6A21D1E8C87}"/>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F6C749D6-FF2F-ABCB-D6E7-B9922E21F908}"/>
              </a:ext>
            </a:extLst>
          </p:cNvPr>
          <p:cNvSpPr>
            <a:spLocks noGrp="1"/>
          </p:cNvSpPr>
          <p:nvPr>
            <p:ph type="title"/>
          </p:nvPr>
        </p:nvSpPr>
        <p:spPr>
          <a:xfrm>
            <a:off x="646288" y="1166192"/>
            <a:ext cx="10899423" cy="978235"/>
          </a:xfrm>
        </p:spPr>
        <p:txBody>
          <a:bodyPr>
            <a:normAutofit/>
          </a:bodyPr>
          <a:lstStyle/>
          <a:p>
            <a:r>
              <a:rPr lang="en-US" sz="2800" dirty="0"/>
              <a:t>Trio </a:t>
            </a:r>
            <a:r>
              <a:rPr lang="en-US" sz="2800" dirty="0" err="1"/>
              <a:t>Ambisi</a:t>
            </a:r>
            <a:r>
              <a:rPr lang="en-US" sz="2800" dirty="0"/>
              <a:t> &amp; Bravo Musik Entertainment - Found Feb 2021 </a:t>
            </a:r>
          </a:p>
        </p:txBody>
      </p:sp>
      <p:sp>
        <p:nvSpPr>
          <p:cNvPr id="4" name="Slide Number Placeholder 3">
            <a:extLst>
              <a:ext uri="{FF2B5EF4-FFF2-40B4-BE49-F238E27FC236}">
                <a16:creationId xmlns:a16="http://schemas.microsoft.com/office/drawing/2014/main" id="{00C9D7D0-BE67-C3A8-39D0-0656FCA00DF6}"/>
              </a:ext>
            </a:extLst>
          </p:cNvPr>
          <p:cNvSpPr>
            <a:spLocks noGrp="1"/>
          </p:cNvSpPr>
          <p:nvPr>
            <p:ph type="sldNum" sz="quarter" idx="12"/>
          </p:nvPr>
        </p:nvSpPr>
        <p:spPr/>
        <p:txBody>
          <a:bodyPr/>
          <a:lstStyle/>
          <a:p>
            <a:endParaRPr lang="en-HR" dirty="0"/>
          </a:p>
        </p:txBody>
      </p:sp>
      <p:pic>
        <p:nvPicPr>
          <p:cNvPr id="6" name="Picture 5">
            <a:extLst>
              <a:ext uri="{FF2B5EF4-FFF2-40B4-BE49-F238E27FC236}">
                <a16:creationId xmlns:a16="http://schemas.microsoft.com/office/drawing/2014/main" id="{D5C9AA0D-4B59-9849-A847-6E481673DCB9}"/>
              </a:ext>
            </a:extLst>
          </p:cNvPr>
          <p:cNvPicPr>
            <a:picLocks noChangeAspect="1"/>
          </p:cNvPicPr>
          <p:nvPr/>
        </p:nvPicPr>
        <p:blipFill rotWithShape="1">
          <a:blip r:embed="rId2"/>
          <a:srcRect b="14024"/>
          <a:stretch/>
        </p:blipFill>
        <p:spPr>
          <a:xfrm>
            <a:off x="646288" y="2144427"/>
            <a:ext cx="2743200" cy="4429013"/>
          </a:xfrm>
          <a:prstGeom prst="rect">
            <a:avLst/>
          </a:prstGeom>
        </p:spPr>
      </p:pic>
    </p:spTree>
    <p:extLst>
      <p:ext uri="{BB962C8B-B14F-4D97-AF65-F5344CB8AC3E}">
        <p14:creationId xmlns:p14="http://schemas.microsoft.com/office/powerpoint/2010/main" val="3557177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5220A-60F1-0A7F-F4FC-7D5DAE0A194B}"/>
              </a:ext>
            </a:extLst>
          </p:cNvPr>
          <p:cNvSpPr>
            <a:spLocks noGrp="1"/>
          </p:cNvSpPr>
          <p:nvPr>
            <p:ph type="title"/>
          </p:nvPr>
        </p:nvSpPr>
        <p:spPr/>
        <p:txBody>
          <a:bodyPr/>
          <a:lstStyle/>
          <a:p>
            <a:r>
              <a:rPr lang="en-US" dirty="0"/>
              <a:t>Trio </a:t>
            </a:r>
            <a:r>
              <a:rPr lang="en-US" dirty="0" err="1"/>
              <a:t>Ambisi</a:t>
            </a:r>
            <a:r>
              <a:rPr lang="en-US" dirty="0"/>
              <a:t> &amp; Bravo Music (1998 Compilation) – Correct Information Found in Sep 2025 (</a:t>
            </a:r>
            <a:r>
              <a:rPr lang="en-US" dirty="0" err="1"/>
              <a:t>S.Dis</a:t>
            </a:r>
            <a:r>
              <a:rPr lang="en-US" dirty="0"/>
              <a:t>)</a:t>
            </a:r>
          </a:p>
        </p:txBody>
      </p:sp>
      <p:sp>
        <p:nvSpPr>
          <p:cNvPr id="4" name="Slide Number Placeholder 3">
            <a:extLst>
              <a:ext uri="{FF2B5EF4-FFF2-40B4-BE49-F238E27FC236}">
                <a16:creationId xmlns:a16="http://schemas.microsoft.com/office/drawing/2014/main" id="{28B2FDA2-D92F-FDC5-1F4E-4879ACD8EE16}"/>
              </a:ext>
            </a:extLst>
          </p:cNvPr>
          <p:cNvSpPr>
            <a:spLocks noGrp="1"/>
          </p:cNvSpPr>
          <p:nvPr>
            <p:ph type="sldNum" sz="quarter" idx="12"/>
          </p:nvPr>
        </p:nvSpPr>
        <p:spPr/>
        <p:txBody>
          <a:bodyPr/>
          <a:lstStyle/>
          <a:p>
            <a:endParaRPr lang="en-HR" dirty="0"/>
          </a:p>
        </p:txBody>
      </p:sp>
      <p:pic>
        <p:nvPicPr>
          <p:cNvPr id="6" name="Picture 5" descr="A screenshot of a phone&#10;&#10;AI-generated content may be incorrect.">
            <a:extLst>
              <a:ext uri="{FF2B5EF4-FFF2-40B4-BE49-F238E27FC236}">
                <a16:creationId xmlns:a16="http://schemas.microsoft.com/office/drawing/2014/main" id="{DBBA6309-3668-832C-1D0F-09DBCD68C38C}"/>
              </a:ext>
            </a:extLst>
          </p:cNvPr>
          <p:cNvPicPr>
            <a:picLocks noChangeAspect="1"/>
          </p:cNvPicPr>
          <p:nvPr/>
        </p:nvPicPr>
        <p:blipFill>
          <a:blip r:embed="rId2"/>
          <a:stretch>
            <a:fillRect/>
          </a:stretch>
        </p:blipFill>
        <p:spPr>
          <a:xfrm>
            <a:off x="759539" y="2567327"/>
            <a:ext cx="2377199" cy="3971585"/>
          </a:xfrm>
          <a:prstGeom prst="rect">
            <a:avLst/>
          </a:prstGeom>
        </p:spPr>
      </p:pic>
      <p:pic>
        <p:nvPicPr>
          <p:cNvPr id="14" name="Content Placeholder 13" descr="A screenshot of a music player&#10;&#10;AI-generated content may be incorrect.">
            <a:extLst>
              <a:ext uri="{FF2B5EF4-FFF2-40B4-BE49-F238E27FC236}">
                <a16:creationId xmlns:a16="http://schemas.microsoft.com/office/drawing/2014/main" id="{6A0BAFF8-0DE3-674B-0C1E-515451C08ACF}"/>
              </a:ext>
            </a:extLst>
          </p:cNvPr>
          <p:cNvPicPr>
            <a:picLocks noGrp="1" noChangeAspect="1"/>
          </p:cNvPicPr>
          <p:nvPr>
            <p:ph idx="1"/>
          </p:nvPr>
        </p:nvPicPr>
        <p:blipFill>
          <a:blip r:embed="rId3"/>
          <a:stretch>
            <a:fillRect/>
          </a:stretch>
        </p:blipFill>
        <p:spPr>
          <a:xfrm>
            <a:off x="3739672" y="2567327"/>
            <a:ext cx="1807476" cy="3934644"/>
          </a:xfrm>
          <a:prstGeom prst="rect">
            <a:avLst/>
          </a:prstGeom>
        </p:spPr>
      </p:pic>
    </p:spTree>
    <p:extLst>
      <p:ext uri="{BB962C8B-B14F-4D97-AF65-F5344CB8AC3E}">
        <p14:creationId xmlns:p14="http://schemas.microsoft.com/office/powerpoint/2010/main" val="1759256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2958F0-D346-0E5B-DA5F-F6158CBF45B6}"/>
              </a:ext>
            </a:extLst>
          </p:cNvPr>
          <p:cNvSpPr>
            <a:spLocks noGrp="1"/>
          </p:cNvSpPr>
          <p:nvPr>
            <p:ph type="title"/>
          </p:nvPr>
        </p:nvSpPr>
        <p:spPr/>
        <p:txBody>
          <a:bodyPr/>
          <a:lstStyle/>
          <a:p>
            <a:r>
              <a:rPr lang="en-US" dirty="0"/>
              <a:t>Trio </a:t>
            </a:r>
            <a:r>
              <a:rPr lang="en-US" dirty="0" err="1"/>
              <a:t>Ambisi</a:t>
            </a:r>
            <a:r>
              <a:rPr lang="en-US" dirty="0"/>
              <a:t> &amp; RPM (2016 Compilation) – Correct Information Found in Sep 2025 (</a:t>
            </a:r>
            <a:r>
              <a:rPr lang="en-US" dirty="0" err="1"/>
              <a:t>S.Dis</a:t>
            </a:r>
            <a:r>
              <a:rPr lang="en-US" dirty="0"/>
              <a:t>)</a:t>
            </a:r>
            <a:endParaRPr lang="en-HR"/>
          </a:p>
        </p:txBody>
      </p:sp>
      <p:sp>
        <p:nvSpPr>
          <p:cNvPr id="4" name="Slide Number Placeholder 3">
            <a:extLst>
              <a:ext uri="{FF2B5EF4-FFF2-40B4-BE49-F238E27FC236}">
                <a16:creationId xmlns:a16="http://schemas.microsoft.com/office/drawing/2014/main" id="{B8CB43D5-D506-0236-97C6-A86B04925F78}"/>
              </a:ext>
            </a:extLst>
          </p:cNvPr>
          <p:cNvSpPr>
            <a:spLocks noGrp="1"/>
          </p:cNvSpPr>
          <p:nvPr>
            <p:ph type="sldNum" sz="quarter" idx="12"/>
          </p:nvPr>
        </p:nvSpPr>
        <p:spPr/>
        <p:txBody>
          <a:bodyPr/>
          <a:lstStyle/>
          <a:p>
            <a:r>
              <a:rPr lang="en-HR" dirty="0"/>
              <a:t>9/10</a:t>
            </a:r>
          </a:p>
        </p:txBody>
      </p:sp>
      <p:pic>
        <p:nvPicPr>
          <p:cNvPr id="5" name="Content Placeholder 4" descr="A screenshot of a music playlist&#10;&#10;AI-generated content may be incorrect.">
            <a:extLst>
              <a:ext uri="{FF2B5EF4-FFF2-40B4-BE49-F238E27FC236}">
                <a16:creationId xmlns:a16="http://schemas.microsoft.com/office/drawing/2014/main" id="{0996E6C1-7870-4AA3-661C-78BFD38FF177}"/>
              </a:ext>
            </a:extLst>
          </p:cNvPr>
          <p:cNvPicPr>
            <a:picLocks noGrp="1" noChangeAspect="1"/>
          </p:cNvPicPr>
          <p:nvPr>
            <p:ph idx="1"/>
          </p:nvPr>
        </p:nvPicPr>
        <p:blipFill>
          <a:blip r:embed="rId2"/>
          <a:stretch>
            <a:fillRect/>
          </a:stretch>
        </p:blipFill>
        <p:spPr>
          <a:xfrm>
            <a:off x="771083" y="2666407"/>
            <a:ext cx="1648025" cy="3612110"/>
          </a:xfrm>
          <a:prstGeom prst="rect">
            <a:avLst/>
          </a:prstGeom>
        </p:spPr>
      </p:pic>
      <p:pic>
        <p:nvPicPr>
          <p:cNvPr id="6" name="Picture 5" descr="A screenshot of a phone&#10;&#10;AI-generated content may be incorrect.">
            <a:extLst>
              <a:ext uri="{FF2B5EF4-FFF2-40B4-BE49-F238E27FC236}">
                <a16:creationId xmlns:a16="http://schemas.microsoft.com/office/drawing/2014/main" id="{6E54F3DE-8B61-69ED-8F04-E690A40D059F}"/>
              </a:ext>
            </a:extLst>
          </p:cNvPr>
          <p:cNvPicPr>
            <a:picLocks noChangeAspect="1"/>
          </p:cNvPicPr>
          <p:nvPr/>
        </p:nvPicPr>
        <p:blipFill>
          <a:blip r:embed="rId3"/>
          <a:stretch>
            <a:fillRect/>
          </a:stretch>
        </p:blipFill>
        <p:spPr>
          <a:xfrm>
            <a:off x="2694272" y="2666407"/>
            <a:ext cx="1648024" cy="3566943"/>
          </a:xfrm>
          <a:prstGeom prst="rect">
            <a:avLst/>
          </a:prstGeom>
        </p:spPr>
      </p:pic>
    </p:spTree>
    <p:extLst>
      <p:ext uri="{BB962C8B-B14F-4D97-AF65-F5344CB8AC3E}">
        <p14:creationId xmlns:p14="http://schemas.microsoft.com/office/powerpoint/2010/main" val="954623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AEB099-18D7-394C-C14E-F3C1A6FBA75C}"/>
              </a:ext>
            </a:extLst>
          </p:cNvPr>
          <p:cNvPicPr>
            <a:picLocks noGrp="1" noChangeAspect="1"/>
          </p:cNvPicPr>
          <p:nvPr>
            <p:ph idx="1"/>
          </p:nvPr>
        </p:nvPicPr>
        <p:blipFill>
          <a:blip r:embed="rId2"/>
          <a:stretch>
            <a:fillRect/>
          </a:stretch>
        </p:blipFill>
        <p:spPr>
          <a:xfrm>
            <a:off x="1083512" y="2787968"/>
            <a:ext cx="1570091" cy="3417887"/>
          </a:xfrm>
          <a:prstGeom prst="rect">
            <a:avLst/>
          </a:prstGeom>
        </p:spPr>
      </p:pic>
      <p:sp>
        <p:nvSpPr>
          <p:cNvPr id="3" name="Title 2">
            <a:extLst>
              <a:ext uri="{FF2B5EF4-FFF2-40B4-BE49-F238E27FC236}">
                <a16:creationId xmlns:a16="http://schemas.microsoft.com/office/drawing/2014/main" id="{6F8DD7AD-989C-264D-7600-D272DD95228D}"/>
              </a:ext>
            </a:extLst>
          </p:cNvPr>
          <p:cNvSpPr>
            <a:spLocks noGrp="1"/>
          </p:cNvSpPr>
          <p:nvPr>
            <p:ph type="title"/>
          </p:nvPr>
        </p:nvSpPr>
        <p:spPr/>
        <p:txBody>
          <a:bodyPr>
            <a:normAutofit fontScale="90000"/>
          </a:bodyPr>
          <a:lstStyle/>
          <a:p>
            <a:r>
              <a:rPr lang="en-US" dirty="0">
                <a:solidFill>
                  <a:srgbClr val="FF0000"/>
                </a:solidFill>
              </a:rPr>
              <a:t>Continuing Damage </a:t>
            </a:r>
            <a:r>
              <a:rPr lang="en-US" dirty="0"/>
              <a:t>– Example of </a:t>
            </a:r>
            <a:r>
              <a:rPr lang="en-US" dirty="0">
                <a:solidFill>
                  <a:srgbClr val="FF0000"/>
                </a:solidFill>
              </a:rPr>
              <a:t>Extent: </a:t>
            </a:r>
            <a:r>
              <a:rPr lang="en-US" dirty="0">
                <a:solidFill>
                  <a:schemeClr val="tx1"/>
                </a:solidFill>
              </a:rPr>
              <a:t>Teresa Teng (704.4k listeners per month) and Viky </a:t>
            </a:r>
            <a:r>
              <a:rPr lang="en-US" dirty="0" err="1">
                <a:solidFill>
                  <a:schemeClr val="tx1"/>
                </a:solidFill>
              </a:rPr>
              <a:t>Sianipar</a:t>
            </a:r>
            <a:r>
              <a:rPr lang="en-US" dirty="0">
                <a:solidFill>
                  <a:schemeClr val="tx1"/>
                </a:solidFill>
              </a:rPr>
              <a:t> (175.8k per month)</a:t>
            </a:r>
            <a:endParaRPr lang="en-US" dirty="0"/>
          </a:p>
        </p:txBody>
      </p:sp>
      <p:sp>
        <p:nvSpPr>
          <p:cNvPr id="4" name="Slide Number Placeholder 3">
            <a:extLst>
              <a:ext uri="{FF2B5EF4-FFF2-40B4-BE49-F238E27FC236}">
                <a16:creationId xmlns:a16="http://schemas.microsoft.com/office/drawing/2014/main" id="{A9B0BAB1-03DD-9B9E-50CC-5A859A511C9B}"/>
              </a:ext>
            </a:extLst>
          </p:cNvPr>
          <p:cNvSpPr>
            <a:spLocks noGrp="1"/>
          </p:cNvSpPr>
          <p:nvPr>
            <p:ph type="sldNum" sz="quarter" idx="12"/>
          </p:nvPr>
        </p:nvSpPr>
        <p:spPr/>
        <p:txBody>
          <a:bodyPr/>
          <a:lstStyle/>
          <a:p>
            <a:endParaRPr lang="en-HR" dirty="0"/>
          </a:p>
        </p:txBody>
      </p:sp>
      <p:pic>
        <p:nvPicPr>
          <p:cNvPr id="6" name="Picture 5">
            <a:extLst>
              <a:ext uri="{FF2B5EF4-FFF2-40B4-BE49-F238E27FC236}">
                <a16:creationId xmlns:a16="http://schemas.microsoft.com/office/drawing/2014/main" id="{3697B019-01EC-3108-2F81-352455914914}"/>
              </a:ext>
            </a:extLst>
          </p:cNvPr>
          <p:cNvPicPr>
            <a:picLocks noChangeAspect="1"/>
          </p:cNvPicPr>
          <p:nvPr/>
        </p:nvPicPr>
        <p:blipFill>
          <a:blip r:embed="rId3"/>
          <a:stretch>
            <a:fillRect/>
          </a:stretch>
        </p:blipFill>
        <p:spPr>
          <a:xfrm>
            <a:off x="4299307" y="2787968"/>
            <a:ext cx="1570091" cy="3417885"/>
          </a:xfrm>
          <a:prstGeom prst="rect">
            <a:avLst/>
          </a:prstGeom>
        </p:spPr>
      </p:pic>
    </p:spTree>
    <p:extLst>
      <p:ext uri="{BB962C8B-B14F-4D97-AF65-F5344CB8AC3E}">
        <p14:creationId xmlns:p14="http://schemas.microsoft.com/office/powerpoint/2010/main" val="3148708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4BAB59-4A8C-60A9-4E97-C128D16FB8D6}"/>
              </a:ext>
            </a:extLst>
          </p:cNvPr>
          <p:cNvSpPr>
            <a:spLocks noGrp="1"/>
          </p:cNvSpPr>
          <p:nvPr>
            <p:ph idx="1"/>
          </p:nvPr>
        </p:nvSpPr>
        <p:spPr/>
        <p:txBody>
          <a:bodyPr>
            <a:normAutofit fontScale="92500"/>
          </a:bodyPr>
          <a:lstStyle/>
          <a:p>
            <a:r>
              <a:rPr lang="en-US" sz="2800" b="1" dirty="0"/>
              <a:t>Who Should be Responsible? </a:t>
            </a:r>
          </a:p>
          <a:p>
            <a:endParaRPr lang="en-US" sz="2800" b="1" dirty="0"/>
          </a:p>
          <a:p>
            <a:r>
              <a:rPr lang="en-US" sz="2800" b="1" dirty="0"/>
              <a:t>Record Companies? </a:t>
            </a:r>
          </a:p>
          <a:p>
            <a:r>
              <a:rPr lang="en-US" sz="2800" b="1" dirty="0">
                <a:solidFill>
                  <a:srgbClr val="FF0000"/>
                </a:solidFill>
              </a:rPr>
              <a:t>1.	Original Sin </a:t>
            </a:r>
            <a:r>
              <a:rPr lang="en-US" sz="2800" b="1" dirty="0"/>
              <a:t>– Ethics and Fault </a:t>
            </a:r>
          </a:p>
          <a:p>
            <a:r>
              <a:rPr lang="en-US" sz="2800" b="1" dirty="0">
                <a:solidFill>
                  <a:schemeClr val="bg1"/>
                </a:solidFill>
                <a:highlight>
                  <a:srgbClr val="FF00FF"/>
                </a:highlight>
              </a:rPr>
              <a:t>2.	Ability/Where Problem lies? </a:t>
            </a:r>
            <a:r>
              <a:rPr lang="en-US" sz="2800" b="1" dirty="0">
                <a:solidFill>
                  <a:schemeClr val="tx1"/>
                </a:solidFill>
              </a:rPr>
              <a:t>(Not just looking at Culprit)</a:t>
            </a:r>
            <a:endParaRPr lang="en-US" sz="2800" b="1" dirty="0">
              <a:solidFill>
                <a:schemeClr val="bg1"/>
              </a:solidFill>
            </a:endParaRPr>
          </a:p>
          <a:p>
            <a:pPr marL="285750" indent="-285750">
              <a:buFont typeface="Arial" panose="020B0604020202020204" pitchFamily="34" charset="0"/>
              <a:buChar char="•"/>
            </a:pPr>
            <a:r>
              <a:rPr lang="en-US" sz="2800" b="1" dirty="0">
                <a:solidFill>
                  <a:schemeClr val="tx1"/>
                </a:solidFill>
              </a:rPr>
              <a:t>Administratively the Easiest Point (Where the data is)(Technology)</a:t>
            </a:r>
          </a:p>
          <a:p>
            <a:pPr marL="285750" indent="-285750">
              <a:buFont typeface="Arial" panose="020B0604020202020204" pitchFamily="34" charset="0"/>
              <a:buChar char="•"/>
            </a:pPr>
            <a:r>
              <a:rPr lang="en-US" sz="2800" b="1" dirty="0">
                <a:solidFill>
                  <a:schemeClr val="tx1"/>
                </a:solidFill>
              </a:rPr>
              <a:t>Economics - 80/20 Split </a:t>
            </a:r>
          </a:p>
          <a:p>
            <a:pPr marL="285750" indent="-285750">
              <a:buFont typeface="Arial" panose="020B0604020202020204" pitchFamily="34" charset="0"/>
              <a:buChar char="•"/>
            </a:pPr>
            <a:endParaRPr lang="en-HR"/>
          </a:p>
        </p:txBody>
      </p:sp>
      <p:sp>
        <p:nvSpPr>
          <p:cNvPr id="3" name="Title 2">
            <a:extLst>
              <a:ext uri="{FF2B5EF4-FFF2-40B4-BE49-F238E27FC236}">
                <a16:creationId xmlns:a16="http://schemas.microsoft.com/office/drawing/2014/main" id="{1A2294FD-6117-B5A8-8209-596F11281261}"/>
              </a:ext>
            </a:extLst>
          </p:cNvPr>
          <p:cNvSpPr>
            <a:spLocks noGrp="1"/>
          </p:cNvSpPr>
          <p:nvPr>
            <p:ph type="title"/>
          </p:nvPr>
        </p:nvSpPr>
        <p:spPr/>
        <p:txBody>
          <a:bodyPr/>
          <a:lstStyle/>
          <a:p>
            <a:r>
              <a:rPr lang="en-US" dirty="0"/>
              <a:t>Solution for </a:t>
            </a:r>
            <a:r>
              <a:rPr lang="en-US" dirty="0">
                <a:solidFill>
                  <a:schemeClr val="tx1"/>
                </a:solidFill>
              </a:rPr>
              <a:t>Continuing Damage – </a:t>
            </a:r>
            <a:r>
              <a:rPr lang="en-US" dirty="0">
                <a:solidFill>
                  <a:srgbClr val="FF0000"/>
                </a:solidFill>
              </a:rPr>
              <a:t>Who?</a:t>
            </a:r>
            <a:endParaRPr lang="en-HR">
              <a:solidFill>
                <a:srgbClr val="FF0000"/>
              </a:solidFill>
            </a:endParaRPr>
          </a:p>
        </p:txBody>
      </p:sp>
      <p:sp>
        <p:nvSpPr>
          <p:cNvPr id="4" name="Slide Number Placeholder 3">
            <a:extLst>
              <a:ext uri="{FF2B5EF4-FFF2-40B4-BE49-F238E27FC236}">
                <a16:creationId xmlns:a16="http://schemas.microsoft.com/office/drawing/2014/main" id="{9F077775-B729-8C04-2A36-3C551CF757D0}"/>
              </a:ext>
            </a:extLst>
          </p:cNvPr>
          <p:cNvSpPr>
            <a:spLocks noGrp="1"/>
          </p:cNvSpPr>
          <p:nvPr>
            <p:ph type="sldNum" sz="quarter" idx="12"/>
          </p:nvPr>
        </p:nvSpPr>
        <p:spPr/>
        <p:txBody>
          <a:bodyPr/>
          <a:lstStyle/>
          <a:p>
            <a:r>
              <a:rPr lang="en-HR" dirty="0"/>
              <a:t>8/10</a:t>
            </a:r>
          </a:p>
        </p:txBody>
      </p:sp>
    </p:spTree>
    <p:extLst>
      <p:ext uri="{BB962C8B-B14F-4D97-AF65-F5344CB8AC3E}">
        <p14:creationId xmlns:p14="http://schemas.microsoft.com/office/powerpoint/2010/main" val="3468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4D25C8-F78B-38EB-43CF-0F7D8462F03F}"/>
              </a:ext>
            </a:extLst>
          </p:cNvPr>
          <p:cNvSpPr>
            <a:spLocks noGrp="1"/>
          </p:cNvSpPr>
          <p:nvPr>
            <p:ph idx="1"/>
          </p:nvPr>
        </p:nvSpPr>
        <p:spPr/>
        <p:txBody>
          <a:bodyPr/>
          <a:lstStyle/>
          <a:p>
            <a:r>
              <a:rPr lang="en-US" sz="1800" b="1" dirty="0"/>
              <a:t>SOME PROPOSALS:</a:t>
            </a:r>
            <a:endParaRPr lang="en-SG" sz="1800" b="1" dirty="0"/>
          </a:p>
          <a:p>
            <a:pPr marL="285750" indent="-285750">
              <a:buFont typeface="Arial" panose="020B0604020202020204" pitchFamily="34" charset="0"/>
              <a:buChar char="•"/>
            </a:pPr>
            <a:r>
              <a:rPr lang="en-US" sz="1800" dirty="0"/>
              <a:t>Statutory duties to </a:t>
            </a:r>
            <a:r>
              <a:rPr lang="en-US" sz="1800" dirty="0">
                <a:solidFill>
                  <a:srgbClr val="FF0000"/>
                </a:solidFill>
              </a:rPr>
              <a:t>maintain and refresh </a:t>
            </a:r>
            <a:r>
              <a:rPr lang="en-US" sz="1800" dirty="0"/>
              <a:t>underlying work data when granting or renewing licenses to DSPs and CMOs.</a:t>
            </a:r>
            <a:endParaRPr lang="en-SG" sz="1800" dirty="0"/>
          </a:p>
          <a:p>
            <a:pPr marL="285750" indent="-285750">
              <a:buFont typeface="Arial" panose="020B0604020202020204" pitchFamily="34" charset="0"/>
              <a:buChar char="•"/>
            </a:pPr>
            <a:r>
              <a:rPr lang="en-US" sz="1800" dirty="0">
                <a:solidFill>
                  <a:srgbClr val="FF0000"/>
                </a:solidFill>
              </a:rPr>
              <a:t>Certification</a:t>
            </a:r>
            <a:r>
              <a:rPr lang="en-US" sz="1800" dirty="0"/>
              <a:t> obligations tied to catalogue deliveries. Failures to meet them create a cause of action independent of limitation periods governing tort.</a:t>
            </a:r>
            <a:endParaRPr lang="en-SG" sz="1800" dirty="0"/>
          </a:p>
          <a:p>
            <a:pPr marL="285750" indent="-285750">
              <a:buFont typeface="Arial" panose="020B0604020202020204" pitchFamily="34" charset="0"/>
              <a:buChar char="•"/>
            </a:pPr>
            <a:r>
              <a:rPr lang="en-US" sz="1800" dirty="0">
                <a:solidFill>
                  <a:srgbClr val="FF0000"/>
                </a:solidFill>
              </a:rPr>
              <a:t>Safe harbour </a:t>
            </a:r>
            <a:r>
              <a:rPr lang="en-US" sz="1800" dirty="0"/>
              <a:t>for documented diligent searches by record companies (including “Copyright Control” escrows) to avoid over‑deterrence.</a:t>
            </a:r>
            <a:endParaRPr lang="en-SG" sz="1800" dirty="0"/>
          </a:p>
          <a:p>
            <a:pPr marL="285750" indent="-285750">
              <a:buFont typeface="Arial" panose="020B0604020202020204" pitchFamily="34" charset="0"/>
              <a:buChar char="•"/>
            </a:pPr>
            <a:r>
              <a:rPr lang="en-US" sz="1800" dirty="0">
                <a:solidFill>
                  <a:srgbClr val="FF0000"/>
                </a:solidFill>
              </a:rPr>
              <a:t>REVERSIONARY INTEREST -  </a:t>
            </a:r>
            <a:r>
              <a:rPr lang="en-US" sz="1800" dirty="0"/>
              <a:t>Explicit recognition of local‑lyrics authorship in cover versions, with presumptive split norms  unless they are proven to be translations. Reversionary interests should be introduced during their lifetime to recognise their contribution.  </a:t>
            </a:r>
            <a:endParaRPr lang="en-SG" sz="1800" dirty="0"/>
          </a:p>
          <a:p>
            <a:endParaRPr lang="en-HR"/>
          </a:p>
        </p:txBody>
      </p:sp>
      <p:sp>
        <p:nvSpPr>
          <p:cNvPr id="3" name="Title 2">
            <a:extLst>
              <a:ext uri="{FF2B5EF4-FFF2-40B4-BE49-F238E27FC236}">
                <a16:creationId xmlns:a16="http://schemas.microsoft.com/office/drawing/2014/main" id="{BBD276D8-39B3-EC1C-A5AF-C73AC08420E5}"/>
              </a:ext>
            </a:extLst>
          </p:cNvPr>
          <p:cNvSpPr>
            <a:spLocks noGrp="1"/>
          </p:cNvSpPr>
          <p:nvPr>
            <p:ph type="title"/>
          </p:nvPr>
        </p:nvSpPr>
        <p:spPr/>
        <p:txBody>
          <a:bodyPr/>
          <a:lstStyle/>
          <a:p>
            <a:r>
              <a:rPr lang="en-US" dirty="0"/>
              <a:t>Solution – </a:t>
            </a:r>
            <a:r>
              <a:rPr lang="en-US"/>
              <a:t>Legislative Intervention </a:t>
            </a:r>
            <a:endParaRPr lang="en-HR" dirty="0"/>
          </a:p>
        </p:txBody>
      </p:sp>
      <p:sp>
        <p:nvSpPr>
          <p:cNvPr id="4" name="Slide Number Placeholder 3">
            <a:extLst>
              <a:ext uri="{FF2B5EF4-FFF2-40B4-BE49-F238E27FC236}">
                <a16:creationId xmlns:a16="http://schemas.microsoft.com/office/drawing/2014/main" id="{F9479B7E-C698-F06F-E4B5-6ACD03486430}"/>
              </a:ext>
            </a:extLst>
          </p:cNvPr>
          <p:cNvSpPr>
            <a:spLocks noGrp="1"/>
          </p:cNvSpPr>
          <p:nvPr>
            <p:ph type="sldNum" sz="quarter" idx="12"/>
          </p:nvPr>
        </p:nvSpPr>
        <p:spPr/>
        <p:txBody>
          <a:bodyPr/>
          <a:lstStyle/>
          <a:p>
            <a:r>
              <a:rPr lang="en-HR" dirty="0"/>
              <a:t>10/10</a:t>
            </a:r>
          </a:p>
        </p:txBody>
      </p:sp>
    </p:spTree>
    <p:extLst>
      <p:ext uri="{BB962C8B-B14F-4D97-AF65-F5344CB8AC3E}">
        <p14:creationId xmlns:p14="http://schemas.microsoft.com/office/powerpoint/2010/main" val="191719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239E77-CDAE-E5C1-6306-138C6326EAB0}"/>
              </a:ext>
            </a:extLst>
          </p:cNvPr>
          <p:cNvSpPr>
            <a:spLocks noGrp="1"/>
          </p:cNvSpPr>
          <p:nvPr>
            <p:ph idx="1"/>
          </p:nvPr>
        </p:nvSpPr>
        <p:spPr>
          <a:xfrm>
            <a:off x="646288" y="2922906"/>
            <a:ext cx="10899423" cy="3258954"/>
          </a:xfrm>
        </p:spPr>
        <p:txBody>
          <a:bodyPr>
            <a:normAutofit fontScale="92500" lnSpcReduction="10000"/>
          </a:bodyPr>
          <a:lstStyle/>
          <a:p>
            <a:r>
              <a:rPr lang="en-US" sz="2800" b="1" dirty="0">
                <a:solidFill>
                  <a:srgbClr val="FF0000"/>
                </a:solidFill>
              </a:rPr>
              <a:t>THE PROBLEM </a:t>
            </a:r>
            <a:r>
              <a:rPr lang="en-US" sz="2800" b="1" dirty="0">
                <a:solidFill>
                  <a:schemeClr val="tx1"/>
                </a:solidFill>
              </a:rPr>
              <a:t>– US$424.3 million  (“Black Box”)</a:t>
            </a:r>
            <a:endParaRPr lang="en-US" sz="2800" b="1" dirty="0">
              <a:solidFill>
                <a:srgbClr val="FF0000"/>
              </a:solidFill>
            </a:endParaRPr>
          </a:p>
          <a:p>
            <a:r>
              <a:rPr lang="en-US" sz="1800" b="1" dirty="0"/>
              <a:t>Unaccounted or Royalties NOT Being Paid to Rightful Owners of Works </a:t>
            </a:r>
          </a:p>
          <a:p>
            <a:endParaRPr lang="en-US" sz="2800" b="1" dirty="0"/>
          </a:p>
          <a:p>
            <a:r>
              <a:rPr lang="en-US" sz="2800" b="1" dirty="0"/>
              <a:t>ONE POSSIBLE SOURCE IN ASIA – </a:t>
            </a:r>
            <a:r>
              <a:rPr lang="en-US" sz="2800" b="1" dirty="0">
                <a:solidFill>
                  <a:srgbClr val="FF0000"/>
                </a:solidFill>
              </a:rPr>
              <a:t>THE ORIGINAL SIN</a:t>
            </a:r>
          </a:p>
          <a:p>
            <a:r>
              <a:rPr lang="en-US" sz="1800" b="1" dirty="0"/>
              <a:t>Inaccurate data from record companies  (Producer and User of copyright protected works)</a:t>
            </a:r>
          </a:p>
          <a:p>
            <a:endParaRPr lang="en-US" sz="2800" b="1" dirty="0"/>
          </a:p>
          <a:p>
            <a:r>
              <a:rPr lang="en-US" sz="2800" b="1" dirty="0">
                <a:solidFill>
                  <a:srgbClr val="FF0000"/>
                </a:solidFill>
              </a:rPr>
              <a:t>Current Legal/Legislative Discourse in Asia </a:t>
            </a:r>
            <a:r>
              <a:rPr lang="en-US" sz="1800" b="1" dirty="0"/>
              <a:t>– Horizontal and not Vertical </a:t>
            </a:r>
            <a:br>
              <a:rPr lang="en-US" sz="1800" b="1" dirty="0"/>
            </a:br>
            <a:endParaRPr lang="en-US" sz="1800" b="1" dirty="0"/>
          </a:p>
          <a:p>
            <a:endParaRPr lang="en-US" sz="1800" dirty="0"/>
          </a:p>
        </p:txBody>
      </p:sp>
      <p:sp>
        <p:nvSpPr>
          <p:cNvPr id="3" name="Title 2">
            <a:extLst>
              <a:ext uri="{FF2B5EF4-FFF2-40B4-BE49-F238E27FC236}">
                <a16:creationId xmlns:a16="http://schemas.microsoft.com/office/drawing/2014/main" id="{5B0CEF24-4665-22B9-7A69-912659086F97}"/>
              </a:ext>
            </a:extLst>
          </p:cNvPr>
          <p:cNvSpPr>
            <a:spLocks noGrp="1"/>
          </p:cNvSpPr>
          <p:nvPr>
            <p:ph type="title"/>
          </p:nvPr>
        </p:nvSpPr>
        <p:spPr/>
        <p:txBody>
          <a:bodyPr/>
          <a:lstStyle/>
          <a:p>
            <a:r>
              <a:rPr lang="en-US" dirty="0"/>
              <a:t>Problem With Large Catalogue Licensing and Accurate Accounting</a:t>
            </a:r>
            <a:endParaRPr lang="en-HR"/>
          </a:p>
        </p:txBody>
      </p:sp>
    </p:spTree>
    <p:extLst>
      <p:ext uri="{BB962C8B-B14F-4D97-AF65-F5344CB8AC3E}">
        <p14:creationId xmlns:p14="http://schemas.microsoft.com/office/powerpoint/2010/main" val="496004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91386F-A4C0-7643-6F1A-D9DBB8413097}"/>
              </a:ext>
            </a:extLst>
          </p:cNvPr>
          <p:cNvSpPr>
            <a:spLocks noGrp="1"/>
          </p:cNvSpPr>
          <p:nvPr>
            <p:ph idx="1"/>
          </p:nvPr>
        </p:nvSpPr>
        <p:spPr/>
        <p:txBody>
          <a:bodyPr>
            <a:normAutofit/>
          </a:bodyPr>
          <a:lstStyle/>
          <a:p>
            <a:r>
              <a:rPr lang="en-US" sz="1800" b="1" dirty="0"/>
              <a:t>S5(2), UK Copyright Act 1911 	v 	Article 18, Indonesia’ Copyright Law No. 28 of 2014</a:t>
            </a:r>
            <a:endParaRPr lang="en-US" sz="1800" dirty="0"/>
          </a:p>
          <a:p>
            <a:r>
              <a:rPr lang="en-US" sz="1800" dirty="0"/>
              <a:t>Reverts to estate of author  	v	Reverts back to author </a:t>
            </a:r>
          </a:p>
          <a:p>
            <a:r>
              <a:rPr lang="en-US" sz="1800" dirty="0"/>
              <a:t>25 years after death		v	25 years after agreement is made (for “sold flat” agreement) </a:t>
            </a:r>
          </a:p>
          <a:p>
            <a:endParaRPr lang="en-US" sz="1800" dirty="0"/>
          </a:p>
          <a:p>
            <a:r>
              <a:rPr lang="en-US" sz="2800" b="1" dirty="0">
                <a:solidFill>
                  <a:srgbClr val="FF0000"/>
                </a:solidFill>
              </a:rPr>
              <a:t>Outright Assignment </a:t>
            </a:r>
            <a:r>
              <a:rPr lang="en-US" sz="2800" b="1" dirty="0"/>
              <a:t>- Common</a:t>
            </a:r>
          </a:p>
          <a:p>
            <a:pPr marL="285750" indent="-285750">
              <a:buFont typeface="Arial" panose="020B0604020202020204" pitchFamily="34" charset="0"/>
              <a:buChar char="•"/>
            </a:pPr>
            <a:r>
              <a:rPr lang="en-US" sz="1800" b="1" dirty="0">
                <a:solidFill>
                  <a:srgbClr val="FF0000"/>
                </a:solidFill>
              </a:rPr>
              <a:t>History</a:t>
            </a:r>
            <a:r>
              <a:rPr lang="en-US" sz="1800" dirty="0"/>
              <a:t> - music publishing young business in S.E.Asia (UK 1911 Act – tech change) </a:t>
            </a:r>
          </a:p>
          <a:p>
            <a:pPr marL="285750" indent="-285750">
              <a:buFont typeface="Arial" panose="020B0604020202020204" pitchFamily="34" charset="0"/>
              <a:buChar char="•"/>
            </a:pPr>
            <a:r>
              <a:rPr lang="en-US" sz="1800" dirty="0">
                <a:solidFill>
                  <a:srgbClr val="FF0000"/>
                </a:solidFill>
              </a:rPr>
              <a:t>Cover versions in local lyrics </a:t>
            </a:r>
          </a:p>
        </p:txBody>
      </p:sp>
      <p:sp>
        <p:nvSpPr>
          <p:cNvPr id="3" name="Title 2">
            <a:extLst>
              <a:ext uri="{FF2B5EF4-FFF2-40B4-BE49-F238E27FC236}">
                <a16:creationId xmlns:a16="http://schemas.microsoft.com/office/drawing/2014/main" id="{98F999F5-DC83-A573-2049-07B2E68A5272}"/>
              </a:ext>
            </a:extLst>
          </p:cNvPr>
          <p:cNvSpPr>
            <a:spLocks noGrp="1"/>
          </p:cNvSpPr>
          <p:nvPr>
            <p:ph type="title"/>
          </p:nvPr>
        </p:nvSpPr>
        <p:spPr/>
        <p:txBody>
          <a:bodyPr/>
          <a:lstStyle/>
          <a:p>
            <a:r>
              <a:rPr lang="en-US" dirty="0"/>
              <a:t>Reversionary Interests </a:t>
            </a:r>
            <a:r>
              <a:rPr lang="en-US" dirty="0">
                <a:solidFill>
                  <a:srgbClr val="FF0000"/>
                </a:solidFill>
              </a:rPr>
              <a:t>(Mom’s Work) </a:t>
            </a:r>
          </a:p>
        </p:txBody>
      </p:sp>
      <p:sp>
        <p:nvSpPr>
          <p:cNvPr id="4" name="Slide Number Placeholder 3">
            <a:extLst>
              <a:ext uri="{FF2B5EF4-FFF2-40B4-BE49-F238E27FC236}">
                <a16:creationId xmlns:a16="http://schemas.microsoft.com/office/drawing/2014/main" id="{68762BB9-838C-FDD2-EC5D-03EAF5287B41}"/>
              </a:ext>
            </a:extLst>
          </p:cNvPr>
          <p:cNvSpPr>
            <a:spLocks noGrp="1"/>
          </p:cNvSpPr>
          <p:nvPr>
            <p:ph type="sldNum" sz="quarter" idx="12"/>
          </p:nvPr>
        </p:nvSpPr>
        <p:spPr/>
        <p:txBody>
          <a:bodyPr/>
          <a:lstStyle/>
          <a:p>
            <a:endParaRPr lang="en-HR" dirty="0"/>
          </a:p>
        </p:txBody>
      </p:sp>
    </p:spTree>
    <p:extLst>
      <p:ext uri="{BB962C8B-B14F-4D97-AF65-F5344CB8AC3E}">
        <p14:creationId xmlns:p14="http://schemas.microsoft.com/office/powerpoint/2010/main" val="3490705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6227AD-23D0-9541-15E9-FDE80B0ECE00}"/>
              </a:ext>
            </a:extLst>
          </p:cNvPr>
          <p:cNvSpPr>
            <a:spLocks noGrp="1"/>
          </p:cNvSpPr>
          <p:nvPr>
            <p:ph type="subTitle" idx="1"/>
          </p:nvPr>
        </p:nvSpPr>
        <p:spPr>
          <a:xfrm>
            <a:off x="5641674" y="2418631"/>
            <a:ext cx="6021239" cy="1707871"/>
          </a:xfrm>
        </p:spPr>
        <p:txBody>
          <a:bodyPr>
            <a:normAutofit/>
          </a:bodyPr>
          <a:lstStyle/>
          <a:p>
            <a:pPr algn="ctr">
              <a:lnSpc>
                <a:spcPct val="150000"/>
              </a:lnSpc>
            </a:pPr>
            <a:r>
              <a:rPr lang="en-HR" sz="3600" b="1" dirty="0"/>
              <a:t>THANK YOU FOR YOUR ATTENTION!</a:t>
            </a:r>
          </a:p>
        </p:txBody>
      </p:sp>
    </p:spTree>
    <p:extLst>
      <p:ext uri="{BB962C8B-B14F-4D97-AF65-F5344CB8AC3E}">
        <p14:creationId xmlns:p14="http://schemas.microsoft.com/office/powerpoint/2010/main" val="3214979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56E397-6334-358D-CD3E-B02C1C4ABA49}"/>
              </a:ext>
            </a:extLst>
          </p:cNvPr>
          <p:cNvSpPr>
            <a:spLocks noGrp="1"/>
          </p:cNvSpPr>
          <p:nvPr>
            <p:ph idx="1"/>
          </p:nvPr>
        </p:nvSpPr>
        <p:spPr>
          <a:xfrm>
            <a:off x="646289" y="2528767"/>
            <a:ext cx="10899422" cy="3253847"/>
          </a:xfrm>
        </p:spPr>
        <p:txBody>
          <a:bodyPr>
            <a:noAutofit/>
          </a:bodyPr>
          <a:lstStyle/>
          <a:p>
            <a:endParaRPr lang="en-US" sz="2000" b="1" dirty="0"/>
          </a:p>
          <a:p>
            <a:r>
              <a:rPr lang="en-US" sz="2000" b="1" dirty="0"/>
              <a:t>DSP LICENSED – NO INFRINGEMENT </a:t>
            </a:r>
          </a:p>
          <a:p>
            <a:r>
              <a:rPr lang="en-US" sz="2000" b="1" dirty="0"/>
              <a:t>*	4 licences</a:t>
            </a:r>
          </a:p>
          <a:p>
            <a:pPr marL="342900" indent="-342900">
              <a:buAutoNum type="arabicPeriod"/>
            </a:pPr>
            <a:r>
              <a:rPr lang="en-US" sz="2000" b="1" dirty="0"/>
              <a:t>Sound recordings – mechanical and making available to the public </a:t>
            </a:r>
          </a:p>
          <a:p>
            <a:pPr marL="342900" indent="-342900">
              <a:buAutoNum type="arabicPeriod"/>
            </a:pPr>
            <a:r>
              <a:rPr lang="en-US" sz="2000" b="1" dirty="0"/>
              <a:t>Musical and literary works – mechanical and communication to the public </a:t>
            </a:r>
          </a:p>
          <a:p>
            <a:pPr marL="342900" indent="-342900">
              <a:buAutoNum type="arabicPeriod"/>
            </a:pPr>
            <a:endParaRPr lang="en-US" sz="2000" b="1" dirty="0"/>
          </a:p>
          <a:p>
            <a:r>
              <a:rPr lang="en-US" sz="2000" b="1" dirty="0"/>
              <a:t>REPORTING ON USE AND </a:t>
            </a:r>
            <a:r>
              <a:rPr lang="en-US" sz="2000" b="1" dirty="0">
                <a:solidFill>
                  <a:srgbClr val="FF0000"/>
                </a:solidFill>
              </a:rPr>
              <a:t>MATCHING</a:t>
            </a:r>
            <a:r>
              <a:rPr lang="en-US" sz="2000" b="1" dirty="0"/>
              <a:t> </a:t>
            </a:r>
          </a:p>
        </p:txBody>
      </p:sp>
      <p:sp>
        <p:nvSpPr>
          <p:cNvPr id="3" name="Title 2">
            <a:extLst>
              <a:ext uri="{FF2B5EF4-FFF2-40B4-BE49-F238E27FC236}">
                <a16:creationId xmlns:a16="http://schemas.microsoft.com/office/drawing/2014/main" id="{2C3949EA-0012-C5CA-EF23-B99F9B86FD2C}"/>
              </a:ext>
            </a:extLst>
          </p:cNvPr>
          <p:cNvSpPr>
            <a:spLocks noGrp="1"/>
          </p:cNvSpPr>
          <p:nvPr>
            <p:ph type="title"/>
          </p:nvPr>
        </p:nvSpPr>
        <p:spPr/>
        <p:txBody>
          <a:bodyPr/>
          <a:lstStyle/>
          <a:p>
            <a:r>
              <a:rPr lang="en-US" dirty="0"/>
              <a:t>Licensing, Reporting &amp; Accounting </a:t>
            </a:r>
            <a:endParaRPr lang="en-HR"/>
          </a:p>
        </p:txBody>
      </p:sp>
      <p:sp>
        <p:nvSpPr>
          <p:cNvPr id="4" name="Slide Number Placeholder 3">
            <a:extLst>
              <a:ext uri="{FF2B5EF4-FFF2-40B4-BE49-F238E27FC236}">
                <a16:creationId xmlns:a16="http://schemas.microsoft.com/office/drawing/2014/main" id="{1C7CE367-8C64-ABB0-47BF-13B3971DB0A8}"/>
              </a:ext>
            </a:extLst>
          </p:cNvPr>
          <p:cNvSpPr>
            <a:spLocks noGrp="1"/>
          </p:cNvSpPr>
          <p:nvPr>
            <p:ph type="sldNum" sz="quarter" idx="12"/>
          </p:nvPr>
        </p:nvSpPr>
        <p:spPr>
          <a:xfrm flipH="1">
            <a:off x="8040413" y="6117022"/>
            <a:ext cx="3505297" cy="604454"/>
          </a:xfrm>
        </p:spPr>
        <p:txBody>
          <a:bodyPr/>
          <a:lstStyle/>
          <a:p>
            <a:endParaRPr lang="en-HR" dirty="0"/>
          </a:p>
        </p:txBody>
      </p:sp>
    </p:spTree>
    <p:extLst>
      <p:ext uri="{BB962C8B-B14F-4D97-AF65-F5344CB8AC3E}">
        <p14:creationId xmlns:p14="http://schemas.microsoft.com/office/powerpoint/2010/main" val="4241838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FCE012-23C3-A1ED-E365-351C5F3865ED}"/>
              </a:ext>
            </a:extLst>
          </p:cNvPr>
          <p:cNvSpPr>
            <a:spLocks noGrp="1"/>
          </p:cNvSpPr>
          <p:nvPr>
            <p:ph idx="1"/>
          </p:nvPr>
        </p:nvSpPr>
        <p:spPr/>
        <p:txBody>
          <a:bodyPr>
            <a:normAutofit/>
          </a:bodyPr>
          <a:lstStyle/>
          <a:p>
            <a:pPr marL="285750" indent="-285750">
              <a:buFont typeface="Arial" panose="020B0604020202020204" pitchFamily="34" charset="0"/>
              <a:buChar char="•"/>
            </a:pPr>
            <a:r>
              <a:rPr lang="en-US" sz="1800" b="1" dirty="0"/>
              <a:t>Importance of </a:t>
            </a:r>
            <a:r>
              <a:rPr lang="en-US" sz="1800" b="1" dirty="0">
                <a:solidFill>
                  <a:srgbClr val="FF0000"/>
                </a:solidFill>
              </a:rPr>
              <a:t>Matching</a:t>
            </a:r>
            <a:r>
              <a:rPr lang="en-US" sz="1800" b="1" dirty="0"/>
              <a:t> </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Chain of Reliance/Flow of Information </a:t>
            </a:r>
          </a:p>
          <a:p>
            <a:r>
              <a:rPr lang="en-US" sz="1800" b="1" dirty="0"/>
              <a:t>1.	Why CMOs and music publishers R on DSP’s Report v Broadcasting </a:t>
            </a:r>
          </a:p>
          <a:p>
            <a:pPr marL="342900" indent="-342900">
              <a:buAutoNum type="arabicPeriod"/>
            </a:pPr>
            <a:r>
              <a:rPr lang="en-US" sz="1800" b="1" dirty="0"/>
              <a:t>private/individual use </a:t>
            </a:r>
          </a:p>
          <a:p>
            <a:pPr marL="342900" indent="-342900">
              <a:buAutoNum type="arabicPeriod"/>
            </a:pPr>
            <a:r>
              <a:rPr lang="en-US" sz="1800" b="1" dirty="0"/>
              <a:t>Interactive </a:t>
            </a:r>
          </a:p>
          <a:p>
            <a:pPr marL="285750" indent="-285750">
              <a:buFont typeface="Arial" panose="020B0604020202020204" pitchFamily="34" charset="0"/>
              <a:buChar char="•"/>
            </a:pPr>
            <a:r>
              <a:rPr lang="en-US" sz="1800" b="1" dirty="0"/>
              <a:t>Why DSP reliant on record companies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endParaRPr lang="en-US" b="1" dirty="0"/>
          </a:p>
        </p:txBody>
      </p:sp>
      <p:sp>
        <p:nvSpPr>
          <p:cNvPr id="3" name="Title 2">
            <a:extLst>
              <a:ext uri="{FF2B5EF4-FFF2-40B4-BE49-F238E27FC236}">
                <a16:creationId xmlns:a16="http://schemas.microsoft.com/office/drawing/2014/main" id="{5716B202-03BC-A693-BA17-19EF8A088604}"/>
              </a:ext>
            </a:extLst>
          </p:cNvPr>
          <p:cNvSpPr>
            <a:spLocks noGrp="1"/>
          </p:cNvSpPr>
          <p:nvPr>
            <p:ph type="title"/>
          </p:nvPr>
        </p:nvSpPr>
        <p:spPr/>
        <p:txBody>
          <a:bodyPr/>
          <a:lstStyle/>
          <a:p>
            <a:r>
              <a:rPr lang="en-US" dirty="0"/>
              <a:t>Reporting and Accounting </a:t>
            </a:r>
            <a:endParaRPr lang="en-HR"/>
          </a:p>
        </p:txBody>
      </p:sp>
    </p:spTree>
    <p:extLst>
      <p:ext uri="{BB962C8B-B14F-4D97-AF65-F5344CB8AC3E}">
        <p14:creationId xmlns:p14="http://schemas.microsoft.com/office/powerpoint/2010/main" val="2174465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BD03DF-FE5D-D900-1821-C998A565750C}"/>
              </a:ext>
            </a:extLst>
          </p:cNvPr>
          <p:cNvSpPr>
            <a:spLocks noGrp="1"/>
          </p:cNvSpPr>
          <p:nvPr>
            <p:ph idx="1"/>
          </p:nvPr>
        </p:nvSpPr>
        <p:spPr/>
        <p:txBody>
          <a:bodyPr/>
          <a:lstStyle/>
          <a:p>
            <a:endParaRPr lang="en-US" dirty="0"/>
          </a:p>
          <a:p>
            <a:r>
              <a:rPr lang="en-US" sz="2800" b="1" dirty="0"/>
              <a:t>Clearance for Mechanical Rights for Production of Records</a:t>
            </a:r>
          </a:p>
          <a:p>
            <a:endParaRPr lang="en-US" sz="2800" b="1" dirty="0"/>
          </a:p>
          <a:p>
            <a:r>
              <a:rPr lang="en-US" sz="2800" b="1" dirty="0"/>
              <a:t>Original Data on Use </a:t>
            </a:r>
          </a:p>
          <a:p>
            <a:endParaRPr lang="en-US" sz="2800" b="1" dirty="0"/>
          </a:p>
          <a:p>
            <a:r>
              <a:rPr lang="en-US" sz="2800" b="1" dirty="0"/>
              <a:t>Labels Information Telling </a:t>
            </a:r>
          </a:p>
        </p:txBody>
      </p:sp>
      <p:sp>
        <p:nvSpPr>
          <p:cNvPr id="3" name="Title 2">
            <a:extLst>
              <a:ext uri="{FF2B5EF4-FFF2-40B4-BE49-F238E27FC236}">
                <a16:creationId xmlns:a16="http://schemas.microsoft.com/office/drawing/2014/main" id="{3F049CAA-7885-D57F-AF5E-2DCB5A63F0A3}"/>
              </a:ext>
            </a:extLst>
          </p:cNvPr>
          <p:cNvSpPr>
            <a:spLocks noGrp="1"/>
          </p:cNvSpPr>
          <p:nvPr>
            <p:ph type="title"/>
          </p:nvPr>
        </p:nvSpPr>
        <p:spPr/>
        <p:txBody>
          <a:bodyPr/>
          <a:lstStyle/>
          <a:p>
            <a:r>
              <a:rPr lang="en-US" dirty="0">
                <a:solidFill>
                  <a:srgbClr val="FF0000"/>
                </a:solidFill>
              </a:rPr>
              <a:t>The Original Sin </a:t>
            </a:r>
          </a:p>
        </p:txBody>
      </p:sp>
      <p:sp>
        <p:nvSpPr>
          <p:cNvPr id="4" name="Slide Number Placeholder 3">
            <a:extLst>
              <a:ext uri="{FF2B5EF4-FFF2-40B4-BE49-F238E27FC236}">
                <a16:creationId xmlns:a16="http://schemas.microsoft.com/office/drawing/2014/main" id="{38C8E041-289B-342A-A179-2DA2E54072A3}"/>
              </a:ext>
            </a:extLst>
          </p:cNvPr>
          <p:cNvSpPr>
            <a:spLocks noGrp="1"/>
          </p:cNvSpPr>
          <p:nvPr>
            <p:ph type="sldNum" sz="quarter" idx="12"/>
          </p:nvPr>
        </p:nvSpPr>
        <p:spPr/>
        <p:txBody>
          <a:bodyPr/>
          <a:lstStyle/>
          <a:p>
            <a:endParaRPr lang="en-HR" dirty="0"/>
          </a:p>
        </p:txBody>
      </p:sp>
    </p:spTree>
    <p:extLst>
      <p:ext uri="{BB962C8B-B14F-4D97-AF65-F5344CB8AC3E}">
        <p14:creationId xmlns:p14="http://schemas.microsoft.com/office/powerpoint/2010/main" val="654834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654EDD-3FE6-15C3-0CD8-B627AABFDFC0}"/>
              </a:ext>
            </a:extLst>
          </p:cNvPr>
          <p:cNvSpPr>
            <a:spLocks noGrp="1"/>
          </p:cNvSpPr>
          <p:nvPr>
            <p:ph idx="1"/>
          </p:nvPr>
        </p:nvSpPr>
        <p:spPr/>
        <p:txBody>
          <a:bodyPr/>
          <a:lstStyle/>
          <a:p>
            <a:r>
              <a:rPr lang="en-US" sz="1800" b="1" dirty="0"/>
              <a:t>INFORMATION </a:t>
            </a:r>
          </a:p>
          <a:p>
            <a:pPr marL="285750" indent="-285750">
              <a:buFont typeface="Arial" panose="020B0604020202020204" pitchFamily="34" charset="0"/>
              <a:buChar char="•"/>
            </a:pPr>
            <a:r>
              <a:rPr lang="en-US" sz="1800" b="1" dirty="0"/>
              <a:t>Song Title and Names of Authors (composer and lyricist)</a:t>
            </a:r>
          </a:p>
          <a:p>
            <a:pPr marL="285750" indent="-285750">
              <a:buFont typeface="Arial" panose="020B0604020202020204" pitchFamily="34" charset="0"/>
              <a:buChar char="•"/>
            </a:pPr>
            <a:r>
              <a:rPr lang="en-US" sz="1800" b="1" dirty="0"/>
              <a:t>© Year of First Publication </a:t>
            </a:r>
          </a:p>
          <a:p>
            <a:pPr marL="285750" indent="-285750">
              <a:buFont typeface="Arial" panose="020B0604020202020204" pitchFamily="34" charset="0"/>
              <a:buChar char="•"/>
            </a:pPr>
            <a:r>
              <a:rPr lang="en-US" sz="1800" b="1" dirty="0"/>
              <a:t>Original Publisher</a:t>
            </a:r>
          </a:p>
          <a:p>
            <a:pPr marL="285750" indent="-285750">
              <a:buFont typeface="Arial" panose="020B0604020202020204" pitchFamily="34" charset="0"/>
              <a:buChar char="•"/>
            </a:pPr>
            <a:r>
              <a:rPr lang="en-US" sz="1800" b="1" dirty="0"/>
              <a:t>Sub-Publisher  </a:t>
            </a:r>
          </a:p>
          <a:p>
            <a:pPr marL="285750" indent="-285750">
              <a:buFont typeface="Arial" panose="020B0604020202020204" pitchFamily="34" charset="0"/>
              <a:buChar char="•"/>
            </a:pPr>
            <a:endParaRPr lang="en-US" sz="1800" dirty="0"/>
          </a:p>
          <a:p>
            <a:r>
              <a:rPr lang="en-US" sz="1800" b="1" dirty="0">
                <a:solidFill>
                  <a:srgbClr val="FF0000"/>
                </a:solidFill>
              </a:rPr>
              <a:t>PURPOSE</a:t>
            </a:r>
            <a:r>
              <a:rPr lang="en-US" sz="1800" b="1" dirty="0"/>
              <a:t> </a:t>
            </a:r>
          </a:p>
          <a:p>
            <a:pPr marL="285750" indent="-285750">
              <a:buFont typeface="Arial" panose="020B0604020202020204" pitchFamily="34" charset="0"/>
              <a:buChar char="•"/>
            </a:pPr>
            <a:r>
              <a:rPr lang="en-US" sz="1800" b="1" dirty="0"/>
              <a:t>Subsistence</a:t>
            </a:r>
          </a:p>
          <a:p>
            <a:pPr marL="285750" indent="-285750">
              <a:buFont typeface="Arial" panose="020B0604020202020204" pitchFamily="34" charset="0"/>
              <a:buChar char="•"/>
            </a:pPr>
            <a:r>
              <a:rPr lang="en-US" sz="1800" b="1" dirty="0"/>
              <a:t>Infringement proceedings – presumptions and causative link (timing)</a:t>
            </a:r>
          </a:p>
          <a:p>
            <a:pPr marL="285750" indent="-285750">
              <a:buFont typeface="Arial" panose="020B0604020202020204" pitchFamily="34" charset="0"/>
              <a:buChar char="•"/>
            </a:pPr>
            <a:endParaRPr lang="en-US" b="1" dirty="0"/>
          </a:p>
        </p:txBody>
      </p:sp>
      <p:sp>
        <p:nvSpPr>
          <p:cNvPr id="3" name="Title 2">
            <a:extLst>
              <a:ext uri="{FF2B5EF4-FFF2-40B4-BE49-F238E27FC236}">
                <a16:creationId xmlns:a16="http://schemas.microsoft.com/office/drawing/2014/main" id="{82A55F64-0D21-CB8C-2152-A9401E05DE57}"/>
              </a:ext>
            </a:extLst>
          </p:cNvPr>
          <p:cNvSpPr>
            <a:spLocks noGrp="1"/>
          </p:cNvSpPr>
          <p:nvPr>
            <p:ph type="title"/>
          </p:nvPr>
        </p:nvSpPr>
        <p:spPr/>
        <p:txBody>
          <a:bodyPr/>
          <a:lstStyle/>
          <a:p>
            <a:r>
              <a:rPr lang="en-US" dirty="0">
                <a:solidFill>
                  <a:srgbClr val="FF0000"/>
                </a:solidFill>
              </a:rPr>
              <a:t>Ideal Information </a:t>
            </a:r>
            <a:r>
              <a:rPr lang="en-US" dirty="0"/>
              <a:t>for Musical and Literary Works Used</a:t>
            </a:r>
          </a:p>
        </p:txBody>
      </p:sp>
      <p:sp>
        <p:nvSpPr>
          <p:cNvPr id="4" name="Slide Number Placeholder 3">
            <a:extLst>
              <a:ext uri="{FF2B5EF4-FFF2-40B4-BE49-F238E27FC236}">
                <a16:creationId xmlns:a16="http://schemas.microsoft.com/office/drawing/2014/main" id="{86D244FB-1B5E-6695-F6F3-E23727A3446E}"/>
              </a:ext>
            </a:extLst>
          </p:cNvPr>
          <p:cNvSpPr>
            <a:spLocks noGrp="1"/>
          </p:cNvSpPr>
          <p:nvPr>
            <p:ph type="sldNum" sz="quarter" idx="12"/>
          </p:nvPr>
        </p:nvSpPr>
        <p:spPr/>
        <p:txBody>
          <a:bodyPr/>
          <a:lstStyle/>
          <a:p>
            <a:endParaRPr lang="en-HR" dirty="0"/>
          </a:p>
        </p:txBody>
      </p:sp>
    </p:spTree>
    <p:extLst>
      <p:ext uri="{BB962C8B-B14F-4D97-AF65-F5344CB8AC3E}">
        <p14:creationId xmlns:p14="http://schemas.microsoft.com/office/powerpoint/2010/main" val="3523383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908F2-9C84-255C-ADEE-CB01CA637B2C}"/>
              </a:ext>
            </a:extLst>
          </p:cNvPr>
          <p:cNvSpPr>
            <a:spLocks noGrp="1"/>
          </p:cNvSpPr>
          <p:nvPr>
            <p:ph idx="1"/>
          </p:nvPr>
        </p:nvSpPr>
        <p:spPr/>
        <p:txBody>
          <a:bodyPr/>
          <a:lstStyle/>
          <a:p>
            <a:endParaRPr lang="en-US" dirty="0"/>
          </a:p>
          <a:p>
            <a:pPr marL="285750" indent="-285750">
              <a:buFont typeface="Arial" panose="020B0604020202020204" pitchFamily="34" charset="0"/>
              <a:buChar char="•"/>
            </a:pPr>
            <a:r>
              <a:rPr lang="en-US" sz="2800" b="1" dirty="0">
                <a:solidFill>
                  <a:srgbClr val="FF0000"/>
                </a:solidFill>
              </a:rPr>
              <a:t>Label Information Published Suggest Lack of Care in Clearance and Data Maintenance </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Example of </a:t>
            </a:r>
            <a:r>
              <a:rPr lang="en-US" sz="2800" b="1" dirty="0">
                <a:solidFill>
                  <a:srgbClr val="FF0000"/>
                </a:solidFill>
              </a:rPr>
              <a:t>“Sing Sing So”</a:t>
            </a:r>
          </a:p>
          <a:p>
            <a:pPr marL="285750" indent="-285750">
              <a:buFont typeface="Arial" panose="020B0604020202020204" pitchFamily="34" charset="0"/>
              <a:buChar char="•"/>
            </a:pPr>
            <a:r>
              <a:rPr lang="en-US" sz="2800" b="1" dirty="0">
                <a:solidFill>
                  <a:srgbClr val="FF0000"/>
                </a:solidFill>
              </a:rPr>
              <a:t>The Composer is </a:t>
            </a:r>
            <a:r>
              <a:rPr lang="en-US" sz="2800" b="1" dirty="0" err="1">
                <a:solidFill>
                  <a:srgbClr val="FF0000"/>
                </a:solidFill>
              </a:rPr>
              <a:t>Siddik</a:t>
            </a:r>
            <a:r>
              <a:rPr lang="en-US" sz="2800" b="1" dirty="0">
                <a:solidFill>
                  <a:srgbClr val="FF0000"/>
                </a:solidFill>
              </a:rPr>
              <a:t> </a:t>
            </a:r>
            <a:r>
              <a:rPr lang="en-US" sz="2800" b="1" dirty="0" err="1">
                <a:solidFill>
                  <a:srgbClr val="FF0000"/>
                </a:solidFill>
              </a:rPr>
              <a:t>Sitompul</a:t>
            </a:r>
            <a:r>
              <a:rPr lang="en-US" sz="2800" b="1" dirty="0">
                <a:solidFill>
                  <a:srgbClr val="FF0000"/>
                </a:solidFill>
              </a:rPr>
              <a:t> </a:t>
            </a:r>
          </a:p>
        </p:txBody>
      </p:sp>
      <p:sp>
        <p:nvSpPr>
          <p:cNvPr id="3" name="Title 2">
            <a:extLst>
              <a:ext uri="{FF2B5EF4-FFF2-40B4-BE49-F238E27FC236}">
                <a16:creationId xmlns:a16="http://schemas.microsoft.com/office/drawing/2014/main" id="{FD446151-D0FB-D882-5AB4-2A19CE98948F}"/>
              </a:ext>
            </a:extLst>
          </p:cNvPr>
          <p:cNvSpPr>
            <a:spLocks noGrp="1"/>
          </p:cNvSpPr>
          <p:nvPr>
            <p:ph type="title"/>
          </p:nvPr>
        </p:nvSpPr>
        <p:spPr/>
        <p:txBody>
          <a:bodyPr/>
          <a:lstStyle/>
          <a:p>
            <a:r>
              <a:rPr lang="en-US" dirty="0"/>
              <a:t>The Original Sin? </a:t>
            </a:r>
          </a:p>
        </p:txBody>
      </p:sp>
      <p:sp>
        <p:nvSpPr>
          <p:cNvPr id="4" name="Slide Number Placeholder 3">
            <a:extLst>
              <a:ext uri="{FF2B5EF4-FFF2-40B4-BE49-F238E27FC236}">
                <a16:creationId xmlns:a16="http://schemas.microsoft.com/office/drawing/2014/main" id="{711393A9-936A-0DB8-53CD-78CD6903B664}"/>
              </a:ext>
            </a:extLst>
          </p:cNvPr>
          <p:cNvSpPr>
            <a:spLocks noGrp="1"/>
          </p:cNvSpPr>
          <p:nvPr>
            <p:ph type="sldNum" sz="quarter" idx="12"/>
          </p:nvPr>
        </p:nvSpPr>
        <p:spPr/>
        <p:txBody>
          <a:bodyPr/>
          <a:lstStyle/>
          <a:p>
            <a:endParaRPr lang="en-HR" dirty="0"/>
          </a:p>
        </p:txBody>
      </p:sp>
    </p:spTree>
    <p:extLst>
      <p:ext uri="{BB962C8B-B14F-4D97-AF65-F5344CB8AC3E}">
        <p14:creationId xmlns:p14="http://schemas.microsoft.com/office/powerpoint/2010/main" val="1802813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B0CDC7-EAF2-0B40-EEE9-D8A28D04D2C8}"/>
              </a:ext>
            </a:extLst>
          </p:cNvPr>
          <p:cNvSpPr>
            <a:spLocks noGrp="1"/>
          </p:cNvSpPr>
          <p:nvPr>
            <p:ph idx="1"/>
          </p:nvPr>
        </p:nvSpPr>
        <p:spPr>
          <a:xfrm>
            <a:off x="660357" y="3121977"/>
            <a:ext cx="10899423" cy="3416935"/>
          </a:xfrm>
        </p:spPr>
        <p:txBody>
          <a:bodyPr/>
          <a:lstStyle/>
          <a:p>
            <a:endParaRPr lang="en-HR"/>
          </a:p>
        </p:txBody>
      </p:sp>
      <p:sp>
        <p:nvSpPr>
          <p:cNvPr id="3" name="Title 2">
            <a:extLst>
              <a:ext uri="{FF2B5EF4-FFF2-40B4-BE49-F238E27FC236}">
                <a16:creationId xmlns:a16="http://schemas.microsoft.com/office/drawing/2014/main" id="{D2A6A9DA-EBAD-5EAD-6216-6A9C67D4CEA4}"/>
              </a:ext>
            </a:extLst>
          </p:cNvPr>
          <p:cNvSpPr>
            <a:spLocks noGrp="1"/>
          </p:cNvSpPr>
          <p:nvPr>
            <p:ph type="title"/>
          </p:nvPr>
        </p:nvSpPr>
        <p:spPr>
          <a:xfrm>
            <a:off x="506438" y="984739"/>
            <a:ext cx="11039274" cy="730148"/>
          </a:xfrm>
        </p:spPr>
        <p:txBody>
          <a:bodyPr>
            <a:normAutofit/>
          </a:bodyPr>
          <a:lstStyle/>
          <a:p>
            <a:r>
              <a:rPr lang="en-US" dirty="0">
                <a:solidFill>
                  <a:srgbClr val="FF0000"/>
                </a:solidFill>
              </a:rPr>
              <a:t>SING SING SO, by </a:t>
            </a:r>
            <a:r>
              <a:rPr lang="en-US" dirty="0" err="1">
                <a:solidFill>
                  <a:srgbClr val="FF0000"/>
                </a:solidFill>
              </a:rPr>
              <a:t>Siddik</a:t>
            </a:r>
            <a:r>
              <a:rPr lang="en-US" dirty="0">
                <a:solidFill>
                  <a:srgbClr val="FF0000"/>
                </a:solidFill>
              </a:rPr>
              <a:t> </a:t>
            </a:r>
            <a:r>
              <a:rPr lang="en-US" dirty="0" err="1">
                <a:solidFill>
                  <a:srgbClr val="FF0000"/>
                </a:solidFill>
              </a:rPr>
              <a:t>Sitompul</a:t>
            </a:r>
            <a:r>
              <a:rPr lang="en-US" dirty="0">
                <a:solidFill>
                  <a:srgbClr val="FF0000"/>
                </a:solidFill>
              </a:rPr>
              <a:t> (aka </a:t>
            </a:r>
            <a:r>
              <a:rPr lang="en-US" dirty="0" err="1">
                <a:solidFill>
                  <a:srgbClr val="FF0000"/>
                </a:solidFill>
              </a:rPr>
              <a:t>S.Dis</a:t>
            </a:r>
            <a:r>
              <a:rPr lang="en-US" dirty="0">
                <a:solidFill>
                  <a:srgbClr val="FF0000"/>
                </a:solidFill>
              </a:rPr>
              <a:t> </a:t>
            </a:r>
            <a:r>
              <a:rPr lang="en-US" dirty="0" err="1">
                <a:solidFill>
                  <a:srgbClr val="FF0000"/>
                </a:solidFill>
              </a:rPr>
              <a:t>Sitompul</a:t>
            </a:r>
            <a:r>
              <a:rPr lang="en-US" dirty="0">
                <a:solidFill>
                  <a:srgbClr val="FF0000"/>
                </a:solidFill>
              </a:rPr>
              <a:t>)</a:t>
            </a:r>
            <a:endParaRPr lang="en-HR">
              <a:solidFill>
                <a:srgbClr val="FF0000"/>
              </a:solidFill>
            </a:endParaRPr>
          </a:p>
        </p:txBody>
      </p:sp>
      <p:sp>
        <p:nvSpPr>
          <p:cNvPr id="4" name="Slide Number Placeholder 3">
            <a:extLst>
              <a:ext uri="{FF2B5EF4-FFF2-40B4-BE49-F238E27FC236}">
                <a16:creationId xmlns:a16="http://schemas.microsoft.com/office/drawing/2014/main" id="{4AAE6731-9FAC-5CD1-46F9-23F526C9CD23}"/>
              </a:ext>
            </a:extLst>
          </p:cNvPr>
          <p:cNvSpPr>
            <a:spLocks noGrp="1"/>
          </p:cNvSpPr>
          <p:nvPr>
            <p:ph type="sldNum" sz="quarter" idx="12"/>
          </p:nvPr>
        </p:nvSpPr>
        <p:spPr/>
        <p:txBody>
          <a:bodyPr/>
          <a:lstStyle/>
          <a:p>
            <a:r>
              <a:rPr lang="en-HR" dirty="0"/>
              <a:t>2/10</a:t>
            </a:r>
          </a:p>
        </p:txBody>
      </p:sp>
      <p:pic>
        <p:nvPicPr>
          <p:cNvPr id="5" name="Picture 4">
            <a:extLst>
              <a:ext uri="{FF2B5EF4-FFF2-40B4-BE49-F238E27FC236}">
                <a16:creationId xmlns:a16="http://schemas.microsoft.com/office/drawing/2014/main" id="{A5B2D95D-99F4-88F1-A027-566FCAFE20C2}"/>
              </a:ext>
            </a:extLst>
          </p:cNvPr>
          <p:cNvPicPr>
            <a:picLocks noChangeAspect="1"/>
          </p:cNvPicPr>
          <p:nvPr/>
        </p:nvPicPr>
        <p:blipFill rotWithShape="1">
          <a:blip r:embed="rId2"/>
          <a:srcRect b="14024"/>
          <a:stretch/>
        </p:blipFill>
        <p:spPr>
          <a:xfrm>
            <a:off x="632220" y="1913959"/>
            <a:ext cx="2479557" cy="4624953"/>
          </a:xfrm>
          <a:prstGeom prst="rect">
            <a:avLst/>
          </a:prstGeom>
        </p:spPr>
      </p:pic>
      <p:pic>
        <p:nvPicPr>
          <p:cNvPr id="6" name="Picture 5">
            <a:extLst>
              <a:ext uri="{FF2B5EF4-FFF2-40B4-BE49-F238E27FC236}">
                <a16:creationId xmlns:a16="http://schemas.microsoft.com/office/drawing/2014/main" id="{861AF540-720D-C553-1DA4-09A3502802BB}"/>
              </a:ext>
            </a:extLst>
          </p:cNvPr>
          <p:cNvPicPr>
            <a:picLocks noChangeAspect="1"/>
          </p:cNvPicPr>
          <p:nvPr/>
        </p:nvPicPr>
        <p:blipFill rotWithShape="1">
          <a:blip r:embed="rId3"/>
          <a:srcRect b="14024"/>
          <a:stretch/>
        </p:blipFill>
        <p:spPr>
          <a:xfrm>
            <a:off x="3347126" y="1862367"/>
            <a:ext cx="2479557" cy="4624953"/>
          </a:xfrm>
          <a:prstGeom prst="rect">
            <a:avLst/>
          </a:prstGeom>
        </p:spPr>
      </p:pic>
      <p:pic>
        <p:nvPicPr>
          <p:cNvPr id="7" name="Picture 6">
            <a:extLst>
              <a:ext uri="{FF2B5EF4-FFF2-40B4-BE49-F238E27FC236}">
                <a16:creationId xmlns:a16="http://schemas.microsoft.com/office/drawing/2014/main" id="{764C0947-2464-B38E-52B3-04690C620511}"/>
              </a:ext>
            </a:extLst>
          </p:cNvPr>
          <p:cNvPicPr>
            <a:picLocks noChangeAspect="1"/>
          </p:cNvPicPr>
          <p:nvPr/>
        </p:nvPicPr>
        <p:blipFill rotWithShape="1">
          <a:blip r:embed="rId4"/>
          <a:srcRect b="14778"/>
          <a:stretch/>
        </p:blipFill>
        <p:spPr>
          <a:xfrm>
            <a:off x="6157167" y="1835992"/>
            <a:ext cx="2501477" cy="4624953"/>
          </a:xfrm>
          <a:prstGeom prst="rect">
            <a:avLst/>
          </a:prstGeom>
        </p:spPr>
      </p:pic>
      <p:pic>
        <p:nvPicPr>
          <p:cNvPr id="8" name="Picture 7">
            <a:extLst>
              <a:ext uri="{FF2B5EF4-FFF2-40B4-BE49-F238E27FC236}">
                <a16:creationId xmlns:a16="http://schemas.microsoft.com/office/drawing/2014/main" id="{ED36B81E-BF44-2C4E-CDF4-99C60F2FA7C2}"/>
              </a:ext>
            </a:extLst>
          </p:cNvPr>
          <p:cNvPicPr>
            <a:picLocks noChangeAspect="1"/>
          </p:cNvPicPr>
          <p:nvPr/>
        </p:nvPicPr>
        <p:blipFill rotWithShape="1">
          <a:blip r:embed="rId5"/>
          <a:srcRect b="18603"/>
          <a:stretch/>
        </p:blipFill>
        <p:spPr>
          <a:xfrm>
            <a:off x="8872073" y="1862366"/>
            <a:ext cx="2604075" cy="4598579"/>
          </a:xfrm>
          <a:prstGeom prst="rect">
            <a:avLst/>
          </a:prstGeom>
        </p:spPr>
      </p:pic>
    </p:spTree>
    <p:extLst>
      <p:ext uri="{BB962C8B-B14F-4D97-AF65-F5344CB8AC3E}">
        <p14:creationId xmlns:p14="http://schemas.microsoft.com/office/powerpoint/2010/main" val="158370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B2D903-0685-B8B1-FA9B-C51A3EAED9EC}"/>
              </a:ext>
            </a:extLst>
          </p:cNvPr>
          <p:cNvSpPr>
            <a:spLocks noGrp="1"/>
          </p:cNvSpPr>
          <p:nvPr>
            <p:ph idx="1"/>
          </p:nvPr>
        </p:nvSpPr>
        <p:spPr>
          <a:xfrm>
            <a:off x="646288" y="2612571"/>
            <a:ext cx="10899423" cy="3265715"/>
          </a:xfrm>
        </p:spPr>
        <p:txBody>
          <a:bodyPr/>
          <a:lstStyle/>
          <a:p>
            <a:r>
              <a:rPr lang="en-US" sz="2800" b="1" dirty="0"/>
              <a:t>For Teresa Teng</a:t>
            </a:r>
          </a:p>
          <a:p>
            <a:r>
              <a:rPr lang="en-US" sz="1800" b="1" dirty="0"/>
              <a:t>Indonesian </a:t>
            </a:r>
            <a:r>
              <a:rPr lang="en-US" sz="1800" b="1" dirty="0">
                <a:solidFill>
                  <a:srgbClr val="FF0000"/>
                </a:solidFill>
              </a:rPr>
              <a:t>Folksong</a:t>
            </a:r>
            <a:r>
              <a:rPr lang="en-US" sz="1800" b="1" dirty="0"/>
              <a:t> (Folksongs have authors, too)</a:t>
            </a:r>
          </a:p>
          <a:p>
            <a:r>
              <a:rPr lang="en-US" sz="1800" b="1" dirty="0">
                <a:solidFill>
                  <a:srgbClr val="FF0000"/>
                </a:solidFill>
              </a:rPr>
              <a:t>Mandarin Lyrics  </a:t>
            </a:r>
            <a:r>
              <a:rPr lang="en-US" sz="1800" b="1" dirty="0"/>
              <a:t>– Lyricist not acknowledged (outright assignment)</a:t>
            </a:r>
          </a:p>
          <a:p>
            <a:endParaRPr lang="en-US" sz="1800" b="1" dirty="0"/>
          </a:p>
          <a:p>
            <a:r>
              <a:rPr lang="en-US" sz="2800" b="1" dirty="0"/>
              <a:t>For Viky </a:t>
            </a:r>
            <a:r>
              <a:rPr lang="en-US" sz="2800" b="1" dirty="0" err="1"/>
              <a:t>Sianipar</a:t>
            </a:r>
            <a:r>
              <a:rPr lang="en-US" sz="2800" b="1" dirty="0"/>
              <a:t> </a:t>
            </a:r>
          </a:p>
          <a:p>
            <a:r>
              <a:rPr lang="en-US" sz="1800" b="1" dirty="0"/>
              <a:t>Batak. He is born in 1976. </a:t>
            </a:r>
            <a:r>
              <a:rPr lang="en-US" sz="1800" b="1" dirty="0">
                <a:solidFill>
                  <a:srgbClr val="FF0000"/>
                </a:solidFill>
              </a:rPr>
              <a:t>Too young </a:t>
            </a:r>
            <a:r>
              <a:rPr lang="en-US" sz="1800" b="1" dirty="0"/>
              <a:t>to have written the song. </a:t>
            </a:r>
          </a:p>
          <a:p>
            <a:r>
              <a:rPr lang="en-US" sz="1800" b="1" dirty="0"/>
              <a:t>Suharto named street after </a:t>
            </a:r>
            <a:r>
              <a:rPr lang="en-US" sz="1800" b="1" dirty="0" err="1"/>
              <a:t>Siddik</a:t>
            </a:r>
            <a:r>
              <a:rPr lang="en-US" sz="1800" b="1" dirty="0"/>
              <a:t> </a:t>
            </a:r>
            <a:r>
              <a:rPr lang="en-US" sz="1800" b="1" dirty="0" err="1"/>
              <a:t>Sitompul</a:t>
            </a:r>
            <a:r>
              <a:rPr lang="en-US" sz="1800" b="1" dirty="0"/>
              <a:t> in </a:t>
            </a:r>
            <a:r>
              <a:rPr lang="en-US" sz="1800" b="1" dirty="0">
                <a:solidFill>
                  <a:srgbClr val="FF0000"/>
                </a:solidFill>
              </a:rPr>
              <a:t>1971</a:t>
            </a:r>
            <a:endParaRPr lang="en-US" sz="1800" b="1" dirty="0"/>
          </a:p>
          <a:p>
            <a:endParaRPr lang="en-US" dirty="0"/>
          </a:p>
          <a:p>
            <a:endParaRPr lang="en-US" dirty="0"/>
          </a:p>
        </p:txBody>
      </p:sp>
      <p:sp>
        <p:nvSpPr>
          <p:cNvPr id="3" name="Title 2">
            <a:extLst>
              <a:ext uri="{FF2B5EF4-FFF2-40B4-BE49-F238E27FC236}">
                <a16:creationId xmlns:a16="http://schemas.microsoft.com/office/drawing/2014/main" id="{F3141BA0-3749-4CB7-03B0-5E3CA40C739E}"/>
              </a:ext>
            </a:extLst>
          </p:cNvPr>
          <p:cNvSpPr>
            <a:spLocks noGrp="1"/>
          </p:cNvSpPr>
          <p:nvPr>
            <p:ph type="title"/>
          </p:nvPr>
        </p:nvSpPr>
        <p:spPr/>
        <p:txBody>
          <a:bodyPr/>
          <a:lstStyle/>
          <a:p>
            <a:r>
              <a:rPr lang="en-US" dirty="0"/>
              <a:t>Wrong Authors</a:t>
            </a:r>
          </a:p>
        </p:txBody>
      </p:sp>
      <p:sp>
        <p:nvSpPr>
          <p:cNvPr id="4" name="Slide Number Placeholder 3">
            <a:extLst>
              <a:ext uri="{FF2B5EF4-FFF2-40B4-BE49-F238E27FC236}">
                <a16:creationId xmlns:a16="http://schemas.microsoft.com/office/drawing/2014/main" id="{AE7DD95A-EF85-F81F-FA08-4504A6ED0935}"/>
              </a:ext>
            </a:extLst>
          </p:cNvPr>
          <p:cNvSpPr>
            <a:spLocks noGrp="1"/>
          </p:cNvSpPr>
          <p:nvPr>
            <p:ph type="sldNum" sz="quarter" idx="12"/>
          </p:nvPr>
        </p:nvSpPr>
        <p:spPr/>
        <p:txBody>
          <a:bodyPr/>
          <a:lstStyle/>
          <a:p>
            <a:endParaRPr lang="en-HR" dirty="0"/>
          </a:p>
        </p:txBody>
      </p:sp>
    </p:spTree>
    <p:extLst>
      <p:ext uri="{BB962C8B-B14F-4D97-AF65-F5344CB8AC3E}">
        <p14:creationId xmlns:p14="http://schemas.microsoft.com/office/powerpoint/2010/main" val="4254046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768</TotalTime>
  <Words>857</Words>
  <Application>Microsoft Macintosh PowerPoint</Application>
  <PresentationFormat>Widescreen</PresentationFormat>
  <Paragraphs>120</Paragraphs>
  <Slides>21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Aptos</vt:lpstr>
      <vt:lpstr>Aptos Display</vt:lpstr>
      <vt:lpstr>Arial</vt:lpstr>
      <vt:lpstr>Avenir</vt:lpstr>
      <vt:lpstr>Office Theme</vt:lpstr>
      <vt:lpstr>Custom Design</vt:lpstr>
      <vt:lpstr>SHOULD COPYRIGHT LEGISLATE AGAIMST NEGLICENCE? </vt:lpstr>
      <vt:lpstr>Problem With Large Catalogue Licensing and Accurate Accounting</vt:lpstr>
      <vt:lpstr>Licensing, Reporting &amp; Accounting </vt:lpstr>
      <vt:lpstr>Reporting and Accounting </vt:lpstr>
      <vt:lpstr>The Original Sin </vt:lpstr>
      <vt:lpstr>Ideal Information for Musical and Literary Works Used</vt:lpstr>
      <vt:lpstr>The Original Sin? </vt:lpstr>
      <vt:lpstr>SING SING SO, by Siddik Sitompul (aka S.Dis Sitompul)</vt:lpstr>
      <vt:lpstr>Wrong Authors</vt:lpstr>
      <vt:lpstr>Reason for Choice of ”Sing Sing So” and Covers by Teresa Teng and Viky Sianipar </vt:lpstr>
      <vt:lpstr>Legal Recourse (Concentrate on Economic Rights)</vt:lpstr>
      <vt:lpstr>If Time Barred </vt:lpstr>
      <vt:lpstr>Still Happening? Found in Sep 2025 – “Traditional”?</vt:lpstr>
      <vt:lpstr>Trio Ambisi &amp; Bravo Musik Entertainment - Found Feb 2021 </vt:lpstr>
      <vt:lpstr>Trio Ambisi &amp; Bravo Music (1998 Compilation) – Correct Information Found in Sep 2025 (S.Dis)</vt:lpstr>
      <vt:lpstr>Trio Ambisi &amp; RPM (2016 Compilation) – Correct Information Found in Sep 2025 (S.Dis)</vt:lpstr>
      <vt:lpstr>Continuing Damage – Example of Extent: Teresa Teng (704.4k listeners per month) and Viky Sianipar (175.8k per month)</vt:lpstr>
      <vt:lpstr>Solution for Continuing Damage – Who?</vt:lpstr>
      <vt:lpstr>Solution – Legislative Intervention </vt:lpstr>
      <vt:lpstr>Reversionary Interests (Mom’s Work)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Suzana Matanovic</dc:creator>
  <cp:lastModifiedBy>George Hwang</cp:lastModifiedBy>
  <cp:revision>9</cp:revision>
  <dcterms:created xsi:type="dcterms:W3CDTF">2025-09-01T09:55:38Z</dcterms:created>
  <dcterms:modified xsi:type="dcterms:W3CDTF">2025-10-08T13:06:43Z</dcterms:modified>
</cp:coreProperties>
</file>